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9" r:id="rId9"/>
    <p:sldId id="270" r:id="rId10"/>
    <p:sldId id="263" r:id="rId11"/>
    <p:sldId id="265" r:id="rId12"/>
    <p:sldId id="262" r:id="rId13"/>
    <p:sldId id="266" r:id="rId14"/>
    <p:sldId id="267" r:id="rId15"/>
    <p:sldId id="268" r:id="rId16"/>
    <p:sldId id="271" r:id="rId17"/>
    <p:sldId id="285" r:id="rId18"/>
    <p:sldId id="284" r:id="rId19"/>
    <p:sldId id="283" r:id="rId20"/>
    <p:sldId id="272" r:id="rId21"/>
    <p:sldId id="273" r:id="rId22"/>
    <p:sldId id="274" r:id="rId23"/>
    <p:sldId id="276" r:id="rId24"/>
    <p:sldId id="280" r:id="rId25"/>
    <p:sldId id="278" r:id="rId26"/>
    <p:sldId id="281" r:id="rId27"/>
    <p:sldId id="275" r:id="rId28"/>
    <p:sldId id="282" r:id="rId29"/>
    <p:sldId id="279" r:id="rId30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FF8B"/>
    <a:srgbClr val="FFFF7D"/>
    <a:srgbClr val="CBCBCB"/>
    <a:srgbClr val="E1EBF7"/>
    <a:srgbClr val="FFA4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250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99C9-54FA-4A18-9BF0-84AB08B6FE92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8571B-2915-4C29-823B-DC55708D4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E7F4-330E-484A-BBC9-3523A46F664B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54FC-A384-4526-A396-9104B66D77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39D7-2F86-4FB5-8A41-D84B9F6C15E5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4D6D2-9A45-4661-B4A9-0A13C0FE8D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E055-7FC6-4137-80BF-923F6B5F035B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9F8A-47F0-4392-B14F-EEDC655BC9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ACA2-91A0-43DF-A55D-63DDDB5FC188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4ED2-C8DF-4DD2-9EE3-1BEDCD3B3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8C27-8188-46A7-996D-FE620EA30999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CC7F-236B-48B2-9F3C-69CFA42F1A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4250-03FB-428F-9C06-C14A8DA94EB1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65290-FCFF-4BE6-BAF9-49276DA57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4289-D49C-4093-8F56-8F8496D6521B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AF10-2EE7-405B-8436-8C059DB11C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63D2-66F0-4C21-9DA7-4A433F89231F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062F-8D2E-4545-9D8E-92C63DA41E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87202-8B0B-4A41-8CAB-D5DBC56A7E64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F7359-B44C-487D-B69E-9122EE0688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32AC-4109-4AD1-B621-FDFA39F5FC6D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25D0-E844-4D36-BEF3-188D020D7C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852936-1252-43D1-9EA4-39554F8D4D8B}" type="datetimeFigureOut">
              <a:rPr lang="en-US"/>
              <a:pPr>
                <a:defRPr/>
              </a:pPr>
              <a:t>5/10/2011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C939A-2F14-4BF0-8DFD-E8A23671A1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Fflur\Pictures\Microsoft Clip Organizer\PH03929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213" y="547667"/>
            <a:ext cx="914399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 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</a:t>
            </a:r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ywydd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/ The Weather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00438" y="2857500"/>
          <a:ext cx="2714625" cy="209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357322"/>
              </a:tblGrid>
              <a:tr h="10495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95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20" name="Picture 5" descr="C:\Users\Fflur\Pictures\Microsoft Clip Organizer\j04404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16430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C:\Users\Fflur\Pictures\Microsoft Clip Organizer\j019924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929188"/>
            <a:ext cx="1643063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" descr="C:\Users\Fflur\Pictures\Microsoft Clip Organizer\j04397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643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9" descr="C:\Users\Fflur\Pictures\Microsoft Clip Organizer\j044173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1285875"/>
            <a:ext cx="207168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" descr="C:\Users\Fflur\Pictures\Microsoft Clip Organizer\j0149326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3700" y="4638675"/>
            <a:ext cx="24003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omic Sans MS" pitchFamily="66" charset="0"/>
              </a:rPr>
              <a:t>Mae hi’n ddiflas.</a:t>
            </a:r>
          </a:p>
        </p:txBody>
      </p:sp>
      <p:pic>
        <p:nvPicPr>
          <p:cNvPr id="22530" name="Picture 2" descr="C:\Users\Fflur\Pictures\Microsoft Clip Organizer\j04257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643063"/>
            <a:ext cx="44291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857500" y="6000750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miserable.</a:t>
            </a:r>
          </a:p>
        </p:txBody>
      </p:sp>
      <p:pic>
        <p:nvPicPr>
          <p:cNvPr id="22532" name="Picture 3" descr="C:\Users\Fflur\Pictures\Microsoft Clip Organizer\j043258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0005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Comic Sans MS" pitchFamily="66" charset="0"/>
              </a:rPr>
              <a:t>Mae hi’n wlyb.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143250" y="614362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wet</a:t>
            </a:r>
          </a:p>
        </p:txBody>
      </p:sp>
      <p:pic>
        <p:nvPicPr>
          <p:cNvPr id="23555" name="Picture 3" descr="C:\Users\Fflur\Pictures\Microsoft Clip Organizer\j02326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285875"/>
            <a:ext cx="3857625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omic Sans MS" pitchFamily="66" charset="0"/>
              </a:rPr>
              <a:t>Mae hi’n bwrw glaw.</a:t>
            </a:r>
          </a:p>
        </p:txBody>
      </p:sp>
      <p:pic>
        <p:nvPicPr>
          <p:cNvPr id="24579" name="Picture 3" descr="C:\Users\Fflur\Pictures\Microsoft Clip Organizer\AG00501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357313"/>
            <a:ext cx="53038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928938" y="6215063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600" b="1">
                <a:latin typeface="Comic Sans MS" pitchFamily="66" charset="0"/>
              </a:rPr>
              <a:t>Mae hi’n oer.</a:t>
            </a:r>
            <a:endParaRPr lang="en-GB" sz="2000" b="1">
              <a:latin typeface="Calibri" pitchFamily="34" charset="0"/>
            </a:endParaRPr>
          </a:p>
        </p:txBody>
      </p:sp>
      <p:pic>
        <p:nvPicPr>
          <p:cNvPr id="25602" name="Picture 3" descr="C:\Users\Fflur\Pictures\Microsoft Clip Organizer\j0397392.wmf"/>
          <p:cNvPicPr>
            <a:picLocks noChangeAspect="1" noChangeArrowheads="1"/>
          </p:cNvPicPr>
          <p:nvPr/>
        </p:nvPicPr>
        <p:blipFill>
          <a:blip r:embed="rId2"/>
          <a:srcRect r="72778"/>
          <a:stretch>
            <a:fillRect/>
          </a:stretch>
        </p:blipFill>
        <p:spPr bwMode="auto">
          <a:xfrm>
            <a:off x="-142875" y="0"/>
            <a:ext cx="1214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Fflur\Pictures\Microsoft Clip Organizer\j0397392.wmf"/>
          <p:cNvPicPr>
            <a:picLocks noChangeAspect="1" noChangeArrowheads="1"/>
          </p:cNvPicPr>
          <p:nvPr/>
        </p:nvPicPr>
        <p:blipFill>
          <a:blip r:embed="rId2"/>
          <a:srcRect l="73289"/>
          <a:stretch>
            <a:fillRect/>
          </a:stretch>
        </p:blipFill>
        <p:spPr bwMode="auto">
          <a:xfrm>
            <a:off x="8072438" y="0"/>
            <a:ext cx="1214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357438" y="6000750"/>
            <a:ext cx="428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cold.</a:t>
            </a:r>
          </a:p>
        </p:txBody>
      </p:sp>
      <p:pic>
        <p:nvPicPr>
          <p:cNvPr id="25605" name="Picture 7" descr="C:\Users\Fflur\Pictures\Microsoft Clip Organizer\j02889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143000"/>
            <a:ext cx="46831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omic Sans MS" pitchFamily="66" charset="0"/>
              </a:rPr>
              <a:t>Mae hi’n bwrw eira.</a:t>
            </a:r>
          </a:p>
        </p:txBody>
      </p:sp>
      <p:pic>
        <p:nvPicPr>
          <p:cNvPr id="13314" name="Picture 2" descr="C:\Users\Fflur\Pictures\Microsoft Clip Organizer\j03237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35785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C:\Users\Fflur\Pictures\Microsoft Clip Organizer\j04397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275" y="542925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2714625" y="6143625"/>
            <a:ext cx="335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snowing!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solidFill>
                  <a:srgbClr val="FFFF00"/>
                </a:solidFill>
                <a:latin typeface="Comic Sans MS" pitchFamily="66" charset="0"/>
              </a:rPr>
              <a:t>Mae hi’n stormus.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71813" y="6072188"/>
            <a:ext cx="3214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  <a:latin typeface="Calibri" pitchFamily="34" charset="0"/>
              </a:rPr>
              <a:t>It’s stormy.</a:t>
            </a:r>
          </a:p>
        </p:txBody>
      </p:sp>
      <p:pic>
        <p:nvPicPr>
          <p:cNvPr id="27652" name="Picture 5" descr="C:\Users\Fflur\Pictures\Microsoft Clip Organizer\na01236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928688"/>
            <a:ext cx="5500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C:\Users\Fflur\Pictures\Microsoft Clip Organizer\j03956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857750"/>
            <a:ext cx="28575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14480" y="142852"/>
            <a:ext cx="617348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 </a:t>
            </a:r>
            <a:r>
              <a:rPr lang="en-US" sz="6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Treiglad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6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Meddal</a:t>
            </a: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8675" name="Picture 2" descr="C:\Users\Fflur\Pictures\Microsoft Clip Organizer\AG00411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5214938"/>
            <a:ext cx="2552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69888" y="1785938"/>
            <a:ext cx="85550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Comic Sans MS" pitchFamily="66" charset="0"/>
              </a:rPr>
              <a:t>Yn </a:t>
            </a:r>
            <a:r>
              <a:rPr lang="en-GB" sz="2400">
                <a:latin typeface="Comic Sans MS" pitchFamily="66" charset="0"/>
                <a:ea typeface="Calibri" pitchFamily="34" charset="0"/>
                <a:cs typeface="Comic Sans MS" pitchFamily="66" charset="0"/>
              </a:rPr>
              <a:t>or</a:t>
            </a:r>
            <a:r>
              <a:rPr lang="en-GB" sz="2000">
                <a:latin typeface="Comic Sans MS" pitchFamily="66" charset="0"/>
                <a:ea typeface="Calibri" pitchFamily="34" charset="0"/>
                <a:cs typeface="Comic Sans MS" pitchFamily="66" charset="0"/>
              </a:rPr>
              <a:t>  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Comic Sans MS" pitchFamily="66" charset="0"/>
              </a:rPr>
              <a:t>‘n </a:t>
            </a:r>
            <a:r>
              <a:rPr lang="en-GB" sz="2400">
                <a:latin typeface="Comic Sans MS" pitchFamily="66" charset="0"/>
                <a:ea typeface="Calibri" pitchFamily="34" charset="0"/>
                <a:cs typeface="Comic Sans MS" pitchFamily="66" charset="0"/>
              </a:rPr>
              <a:t>trigger a </a:t>
            </a:r>
            <a:r>
              <a:rPr lang="en-GB" sz="2400" b="1">
                <a:latin typeface="Comic Sans MS" pitchFamily="66" charset="0"/>
                <a:ea typeface="Calibri" pitchFamily="34" charset="0"/>
                <a:cs typeface="Comic Sans MS" pitchFamily="66" charset="0"/>
              </a:rPr>
              <a:t>Soft Mutation (Treiglad Meddal) </a:t>
            </a:r>
            <a:r>
              <a:rPr lang="en-GB" sz="2400">
                <a:latin typeface="Comic Sans MS" pitchFamily="66" charset="0"/>
                <a:ea typeface="Calibri" pitchFamily="34" charset="0"/>
                <a:cs typeface="Comic Sans MS" pitchFamily="66" charset="0"/>
              </a:rPr>
              <a:t>in </a:t>
            </a:r>
          </a:p>
          <a:p>
            <a:pPr algn="ctr">
              <a:lnSpc>
                <a:spcPct val="150000"/>
              </a:lnSpc>
            </a:pPr>
            <a:r>
              <a:rPr lang="en-GB" sz="2400">
                <a:latin typeface="Comic Sans MS" pitchFamily="66" charset="0"/>
                <a:ea typeface="Calibri" pitchFamily="34" charset="0"/>
                <a:cs typeface="Comic Sans MS" pitchFamily="66" charset="0"/>
              </a:rPr>
              <a:t>adjectives  (describing words) that start with the letter</a:t>
            </a:r>
          </a:p>
          <a:p>
            <a:pPr algn="ctr">
              <a:lnSpc>
                <a:spcPct val="150000"/>
              </a:lnSpc>
            </a:pPr>
            <a:r>
              <a:rPr lang="en-GB" sz="2400">
                <a:latin typeface="Comic Sans MS" pitchFamily="66" charset="0"/>
                <a:ea typeface="Calibri" pitchFamily="34" charset="0"/>
                <a:cs typeface="Comic Sans MS" pitchFamily="66" charset="0"/>
              </a:rPr>
              <a:t> </a:t>
            </a:r>
            <a:r>
              <a:rPr lang="en-GB" sz="2800" b="1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Comic Sans MS" pitchFamily="66" charset="0"/>
              </a:rPr>
              <a:t>P, T, C, B, D, G, Ll, M or Rh</a:t>
            </a:r>
            <a:r>
              <a:rPr lang="en-GB" sz="2400">
                <a:latin typeface="Comic Sans MS" pitchFamily="66" charset="0"/>
                <a:ea typeface="Calibri" pitchFamily="34" charset="0"/>
                <a:cs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+mn-lt"/>
                <a:cs typeface="+mn-cs"/>
              </a:rPr>
              <a:t>	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laskanNights" pitchFamily="2" charset="0"/>
                <a:cs typeface="+mn-cs"/>
              </a:rPr>
              <a:t>Mae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AlaskanNights" pitchFamily="2" charset="0"/>
                <a:cs typeface="+mn-cs"/>
              </a:rPr>
              <a:t>hi’n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laskanNights" pitchFamily="2" charset="0"/>
                <a:cs typeface="+mn-cs"/>
              </a:rPr>
              <a:t>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AlaskanNights" pitchFamily="2" charset="0"/>
                <a:cs typeface="+mn-cs"/>
              </a:rPr>
              <a:t>ddiflas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AlaskanNights" pitchFamily="2" charset="0"/>
                <a:cs typeface="+mn-cs"/>
              </a:rPr>
              <a:t>.</a:t>
            </a:r>
            <a:r>
              <a:rPr lang="en-GB" sz="2800" dirty="0">
                <a:latin typeface="AlaskanNights" pitchFamily="2" charset="0"/>
                <a:cs typeface="+mn-cs"/>
              </a:rPr>
              <a:t>				</a:t>
            </a:r>
            <a:r>
              <a:rPr lang="en-GB" sz="2800" dirty="0">
                <a:solidFill>
                  <a:srgbClr val="0070C0"/>
                </a:solidFill>
                <a:latin typeface="AlaskanNights" pitchFamily="2" charset="0"/>
                <a:cs typeface="+mn-cs"/>
              </a:rPr>
              <a:t>Mae </a:t>
            </a:r>
            <a:r>
              <a:rPr lang="en-GB" sz="2800" dirty="0" err="1">
                <a:solidFill>
                  <a:srgbClr val="0070C0"/>
                </a:solidFill>
                <a:latin typeface="AlaskanNights" pitchFamily="2" charset="0"/>
                <a:cs typeface="+mn-cs"/>
              </a:rPr>
              <a:t>hi’n</a:t>
            </a:r>
            <a:r>
              <a:rPr lang="en-GB" sz="2800" dirty="0">
                <a:solidFill>
                  <a:srgbClr val="0070C0"/>
                </a:solidFill>
                <a:latin typeface="AlaskanNights" pitchFamily="2" charset="0"/>
                <a:cs typeface="+mn-cs"/>
              </a:rPr>
              <a:t> </a:t>
            </a:r>
            <a:r>
              <a:rPr lang="en-GB" sz="2800" dirty="0" err="1">
                <a:solidFill>
                  <a:srgbClr val="0070C0"/>
                </a:solidFill>
                <a:latin typeface="AlaskanNights" pitchFamily="2" charset="0"/>
                <a:cs typeface="+mn-cs"/>
              </a:rPr>
              <a:t>wlyb</a:t>
            </a:r>
            <a:r>
              <a:rPr lang="en-GB" sz="2800" dirty="0">
                <a:solidFill>
                  <a:srgbClr val="0070C0"/>
                </a:solidFill>
                <a:latin typeface="AlaskanNights" pitchFamily="2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AlaskanNights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AlaskanNights" pitchFamily="2" charset="0"/>
                <a:cs typeface="+mn-cs"/>
              </a:rPr>
              <a:t>Mae </a:t>
            </a:r>
            <a:r>
              <a:rPr lang="en-GB" sz="2800" dirty="0" err="1">
                <a:solidFill>
                  <a:srgbClr val="FF0000"/>
                </a:solidFill>
                <a:latin typeface="AlaskanNights" pitchFamily="2" charset="0"/>
                <a:cs typeface="+mn-cs"/>
              </a:rPr>
              <a:t>hi’n</a:t>
            </a:r>
            <a:r>
              <a:rPr lang="en-GB" sz="2800" dirty="0">
                <a:solidFill>
                  <a:srgbClr val="FF0000"/>
                </a:solidFill>
                <a:latin typeface="AlaskanNights" pitchFamily="2" charset="0"/>
                <a:cs typeface="+mn-cs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AlaskanNights" pitchFamily="2" charset="0"/>
                <a:cs typeface="+mn-cs"/>
              </a:rPr>
              <a:t>boeth</a:t>
            </a:r>
            <a:r>
              <a:rPr lang="en-GB" sz="2800" dirty="0">
                <a:solidFill>
                  <a:srgbClr val="FF0000"/>
                </a:solidFill>
                <a:latin typeface="AlaskanNights" pitchFamily="2" charset="0"/>
                <a:cs typeface="+mn-cs"/>
              </a:rPr>
              <a:t>.</a:t>
            </a:r>
            <a:endParaRPr lang="en-GB" dirty="0">
              <a:solidFill>
                <a:srgbClr val="FF0000"/>
              </a:solidFill>
              <a:latin typeface="AlaskanNights" pitchFamily="2" charset="0"/>
              <a:cs typeface="+mn-cs"/>
            </a:endParaRPr>
          </a:p>
        </p:txBody>
      </p:sp>
      <p:pic>
        <p:nvPicPr>
          <p:cNvPr id="29698" name="Picture 2" descr="C:\Users\Fflur\Pictures\Microsoft Clip Organizer\j035511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428750"/>
            <a:ext cx="1858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Fflur\Pictures\Microsoft Clip Organizer\j035511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63" y="1428750"/>
            <a:ext cx="18589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Users\Fflur\Pictures\Microsoft Clip Organizer\j035511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63" y="1428750"/>
            <a:ext cx="18589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C:\Users\Fflur\Pictures\Microsoft Clip Organizer\j035511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9100" y="1428750"/>
            <a:ext cx="18589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C:\Users\Fflur\Pictures\Microsoft Clip Organizer\j035511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5038" y="1428750"/>
            <a:ext cx="18589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9"/>
          <p:cNvSpPr txBox="1">
            <a:spLocks noChangeArrowheads="1"/>
          </p:cNvSpPr>
          <p:nvPr/>
        </p:nvSpPr>
        <p:spPr bwMode="auto">
          <a:xfrm rot="-2295645">
            <a:off x="-103188" y="66675"/>
            <a:ext cx="77787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latin typeface="AbcPhonicsOne"/>
              </a:rPr>
              <a:t>e.g.</a:t>
            </a:r>
          </a:p>
        </p:txBody>
      </p:sp>
      <p:pic>
        <p:nvPicPr>
          <p:cNvPr id="29704" name="Picture 3" descr="C:\Users\Fflur\Pictures\Microsoft Clip Organizer\AG00502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4357688"/>
            <a:ext cx="19510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0" y="21431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latin typeface="Kristen ITC" pitchFamily="66" charset="0"/>
              </a:rPr>
              <a:t>Mae hi’n bwrw glaw!</a:t>
            </a:r>
          </a:p>
          <a:p>
            <a:pPr algn="ctr"/>
            <a:endParaRPr lang="en-GB" sz="3600">
              <a:latin typeface="Calibri" pitchFamily="34" charset="0"/>
            </a:endParaRPr>
          </a:p>
          <a:p>
            <a:pPr algn="ctr"/>
            <a:r>
              <a:rPr lang="en-GB" sz="3600">
                <a:latin typeface="Calibri" pitchFamily="34" charset="0"/>
              </a:rPr>
              <a:t>Doing words </a:t>
            </a:r>
            <a:r>
              <a:rPr lang="en-GB" sz="3600" b="1">
                <a:solidFill>
                  <a:srgbClr val="FF6600"/>
                </a:solidFill>
                <a:latin typeface="Calibri" pitchFamily="34" charset="0"/>
              </a:rPr>
              <a:t>(verbs) </a:t>
            </a:r>
            <a:r>
              <a:rPr lang="en-GB" sz="3600">
                <a:latin typeface="Calibri" pitchFamily="34" charset="0"/>
              </a:rPr>
              <a:t>stay as they are after </a:t>
            </a:r>
            <a:r>
              <a:rPr lang="en-GB" sz="3600" b="1">
                <a:solidFill>
                  <a:srgbClr val="FF0000"/>
                </a:solidFill>
                <a:latin typeface="Calibri" pitchFamily="34" charset="0"/>
              </a:rPr>
              <a:t>yn</a:t>
            </a:r>
            <a:r>
              <a:rPr lang="en-GB" sz="3600" b="1">
                <a:latin typeface="Calibri" pitchFamily="34" charset="0"/>
              </a:rPr>
              <a:t>.</a:t>
            </a:r>
            <a:endParaRPr lang="en-GB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C:\Users\Fflur\Pictures\Microsoft Clip Organizer\j03984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14744" y="0"/>
            <a:ext cx="155953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Tasg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0" y="1928813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i="1">
                <a:latin typeface="Comic Sans MS" pitchFamily="66" charset="0"/>
              </a:rPr>
              <a:t>Efo’ch partner</a:t>
            </a:r>
            <a:r>
              <a:rPr lang="en-GB" sz="4400">
                <a:latin typeface="Comic Sans MS" pitchFamily="66" charset="0"/>
              </a:rPr>
              <a:t>, match the correct phrases with the pictures.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Fflur\Pictures\Microsoft Clip Organizer\j030352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C:\Users\Fflur\Pictures\Microsoft Clip Organizer\j030352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51485">
            <a:off x="8269288" y="-52388"/>
            <a:ext cx="890587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Users\Fflur\Pictures\Microsoft Clip Organizer\j030352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51485">
            <a:off x="8269288" y="5622925"/>
            <a:ext cx="890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C:\Users\Fflur\Pictures\Microsoft Clip Organizer\j030352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88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00298" y="0"/>
            <a:ext cx="407509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Mae’n</a:t>
            </a: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66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oer</a:t>
            </a:r>
            <a:r>
              <a:rPr lang="en-US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751" name="TextBox 15"/>
          <p:cNvSpPr txBox="1">
            <a:spLocks noChangeArrowheads="1"/>
          </p:cNvSpPr>
          <p:nvPr/>
        </p:nvSpPr>
        <p:spPr bwMode="auto">
          <a:xfrm>
            <a:off x="714375" y="1500188"/>
            <a:ext cx="778668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omic Sans MS" pitchFamily="66" charset="0"/>
              </a:rPr>
              <a:t>You will often hear people say </a:t>
            </a:r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Mae’n</a:t>
            </a:r>
            <a:r>
              <a:rPr lang="en-GB" sz="3200" b="1">
                <a:latin typeface="Comic Sans MS" pitchFamily="66" charset="0"/>
              </a:rPr>
              <a:t> </a:t>
            </a:r>
            <a:r>
              <a:rPr lang="en-GB" sz="3200">
                <a:latin typeface="Comic Sans MS" pitchFamily="66" charset="0"/>
              </a:rPr>
              <a:t>instead of </a:t>
            </a:r>
            <a:r>
              <a:rPr lang="en-GB" sz="3200" b="1">
                <a:solidFill>
                  <a:srgbClr val="FF0000"/>
                </a:solidFill>
                <a:latin typeface="Comic Sans MS" pitchFamily="66" charset="0"/>
              </a:rPr>
              <a:t>Mae hi’n</a:t>
            </a:r>
            <a:r>
              <a:rPr lang="en-GB" sz="3200" b="1">
                <a:latin typeface="Comic Sans MS" pitchFamily="66" charset="0"/>
              </a:rPr>
              <a:t>, </a:t>
            </a:r>
            <a:r>
              <a:rPr lang="en-GB" sz="3200">
                <a:latin typeface="Comic Sans MS" pitchFamily="66" charset="0"/>
              </a:rPr>
              <a:t>when conversing in Welsh. </a:t>
            </a:r>
          </a:p>
          <a:p>
            <a:endParaRPr lang="en-GB" sz="3200">
              <a:latin typeface="Comic Sans MS" pitchFamily="66" charset="0"/>
            </a:endParaRPr>
          </a:p>
          <a:p>
            <a:pPr algn="ctr"/>
            <a:r>
              <a:rPr lang="en-GB" sz="3200">
                <a:latin typeface="Comic Sans MS" pitchFamily="66" charset="0"/>
              </a:rPr>
              <a:t>Either is acceptable.</a:t>
            </a:r>
          </a:p>
          <a:p>
            <a:endParaRPr lang="en-GB">
              <a:latin typeface="Calibri" pitchFamily="34" charset="0"/>
            </a:endParaRPr>
          </a:p>
        </p:txBody>
      </p:sp>
      <p:pic>
        <p:nvPicPr>
          <p:cNvPr id="31752" name="Picture 10" descr="C:\Users\Fflur\Pictures\Microsoft Clip Organizer\j035456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4429125"/>
            <a:ext cx="12144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Fflur\Pictures\Microsoft Clip Organizer\na0224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5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57290" y="0"/>
            <a:ext cx="778671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Amcanion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/ objectives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500188" y="2000250"/>
            <a:ext cx="73580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By the end of this </a:t>
            </a:r>
            <a:r>
              <a:rPr lang="en-GB" sz="3200" i="1">
                <a:latin typeface="Calibri" pitchFamily="34" charset="0"/>
              </a:rPr>
              <a:t>gwers</a:t>
            </a:r>
            <a:r>
              <a:rPr lang="en-GB" sz="3200">
                <a:latin typeface="Calibri" pitchFamily="34" charset="0"/>
              </a:rPr>
              <a:t>, you will be able to:</a:t>
            </a:r>
          </a:p>
          <a:p>
            <a:pPr algn="ctr"/>
            <a:endParaRPr lang="en-GB" sz="3200"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GB" sz="3200">
                <a:latin typeface="Calibri" pitchFamily="34" charset="0"/>
              </a:rPr>
              <a:t> Comment on the </a:t>
            </a:r>
            <a:r>
              <a:rPr lang="en-GB" sz="3200" i="1">
                <a:latin typeface="Calibri" pitchFamily="34" charset="0"/>
              </a:rPr>
              <a:t>tywydd,</a:t>
            </a:r>
            <a:endParaRPr lang="en-GB" sz="3200">
              <a:latin typeface="Calibri" pitchFamily="34" charset="0"/>
            </a:endParaRPr>
          </a:p>
          <a:p>
            <a:pPr algn="ctr"/>
            <a:endParaRPr lang="en-GB" sz="3200"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GB" sz="3200">
                <a:latin typeface="Calibri" pitchFamily="34" charset="0"/>
              </a:rPr>
              <a:t> Respond to comments made about </a:t>
            </a:r>
            <a:r>
              <a:rPr lang="en-GB" sz="3200" i="1">
                <a:latin typeface="Calibri" pitchFamily="34" charset="0"/>
              </a:rPr>
              <a:t>y tywydd.</a:t>
            </a:r>
            <a:endParaRPr lang="en-GB" sz="3200">
              <a:latin typeface="Calibri" pitchFamily="34" charset="0"/>
            </a:endParaRPr>
          </a:p>
          <a:p>
            <a:pPr algn="ctr"/>
            <a:endParaRPr lang="en-GB" sz="3200">
              <a:latin typeface="Calibri" pitchFamily="34" charset="0"/>
            </a:endParaRPr>
          </a:p>
          <a:p>
            <a:pPr algn="ctr"/>
            <a:r>
              <a:rPr lang="en-GB" sz="3200">
                <a:latin typeface="Calibri" pitchFamily="34" charset="0"/>
              </a:rPr>
              <a:t>(And in a Welsh accent!)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785938" y="1214438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Nod: Trafod y tywydd / Discussing the weather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Fflur\Pictures\Microsoft Clip Organizer\j014067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2857500"/>
            <a:ext cx="3000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i="1"/>
              <a:t>Weithiau </a:t>
            </a:r>
            <a:r>
              <a:rPr lang="en-GB" sz="2400"/>
              <a:t>(sometimes)</a:t>
            </a:r>
            <a:r>
              <a:rPr lang="en-GB" sz="2400" i="1"/>
              <a:t>,</a:t>
            </a:r>
            <a:r>
              <a:rPr lang="en-GB" sz="2400"/>
              <a:t> you might hear this question asked aswell: </a:t>
            </a:r>
            <a:endParaRPr lang="en-GB" sz="2400" i="1"/>
          </a:p>
        </p:txBody>
      </p:sp>
      <p:sp>
        <p:nvSpPr>
          <p:cNvPr id="4" name="TextBox 3"/>
          <p:cNvSpPr txBox="1"/>
          <p:nvPr/>
        </p:nvSpPr>
        <p:spPr>
          <a:xfrm>
            <a:off x="142875" y="2143125"/>
            <a:ext cx="6000750" cy="4400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Mae </a:t>
            </a:r>
            <a:r>
              <a:rPr lang="en-GB" sz="4000" dirty="0" err="1">
                <a:latin typeface="Comic Sans MS" pitchFamily="66" charset="0"/>
              </a:rPr>
              <a:t>hi’n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u="sng" dirty="0" err="1">
                <a:latin typeface="Comic Sans MS" pitchFamily="66" charset="0"/>
              </a:rPr>
              <a:t>braf</a:t>
            </a:r>
            <a:r>
              <a:rPr lang="en-GB" sz="4000" dirty="0">
                <a:latin typeface="Comic Sans MS" pitchFamily="66" charset="0"/>
              </a:rPr>
              <a:t>, </a:t>
            </a:r>
            <a:r>
              <a:rPr lang="en-GB" sz="4000" b="1" dirty="0" err="1">
                <a:solidFill>
                  <a:srgbClr val="FF0000"/>
                </a:solidFill>
                <a:latin typeface="Comic Sans MS" pitchFamily="66" charset="0"/>
              </a:rPr>
              <a:t>tydy</a:t>
            </a:r>
            <a:r>
              <a:rPr lang="en-GB" sz="4000" dirty="0">
                <a:latin typeface="Comic Sans MS" pitchFamily="66" charset="0"/>
              </a:rPr>
              <a:t>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Mae </a:t>
            </a:r>
            <a:r>
              <a:rPr lang="en-GB" sz="4000" dirty="0" err="1">
                <a:latin typeface="Comic Sans MS" pitchFamily="66" charset="0"/>
              </a:rPr>
              <a:t>hi’n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u="sng" dirty="0" err="1">
                <a:latin typeface="Comic Sans MS" pitchFamily="66" charset="0"/>
              </a:rPr>
              <a:t>oer</a:t>
            </a:r>
            <a:r>
              <a:rPr lang="en-GB" sz="4000" u="sng" dirty="0">
                <a:latin typeface="Comic Sans MS" pitchFamily="66" charset="0"/>
              </a:rPr>
              <a:t>,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Comic Sans MS" pitchFamily="66" charset="0"/>
              </a:rPr>
              <a:t>tydy</a:t>
            </a:r>
            <a:r>
              <a:rPr lang="en-GB" sz="4000" dirty="0">
                <a:latin typeface="Comic Sans MS" pitchFamily="66" charset="0"/>
              </a:rPr>
              <a:t>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Mae </a:t>
            </a:r>
            <a:r>
              <a:rPr lang="en-GB" sz="4000" dirty="0" err="1">
                <a:latin typeface="Comic Sans MS" pitchFamily="66" charset="0"/>
              </a:rPr>
              <a:t>hi’n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u="sng" dirty="0" err="1">
                <a:latin typeface="Comic Sans MS" pitchFamily="66" charset="0"/>
              </a:rPr>
              <a:t>ddiflas</a:t>
            </a:r>
            <a:r>
              <a:rPr lang="en-GB" sz="4000" u="sng" dirty="0">
                <a:latin typeface="Comic Sans MS" pitchFamily="66" charset="0"/>
              </a:rPr>
              <a:t>,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Comic Sans MS" pitchFamily="66" charset="0"/>
              </a:rPr>
              <a:t>tydy</a:t>
            </a:r>
            <a:r>
              <a:rPr lang="en-GB" sz="4000" dirty="0">
                <a:latin typeface="Comic Sans MS" pitchFamily="66" charset="0"/>
              </a:rPr>
              <a:t>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Comic Sans MS" pitchFamily="66" charset="0"/>
              </a:rPr>
              <a:t>Mae </a:t>
            </a:r>
            <a:r>
              <a:rPr lang="en-GB" sz="4000" dirty="0" err="1">
                <a:latin typeface="Comic Sans MS" pitchFamily="66" charset="0"/>
              </a:rPr>
              <a:t>hi’n</a:t>
            </a:r>
            <a:r>
              <a:rPr lang="en-GB" sz="4000" dirty="0">
                <a:latin typeface="Comic Sans MS" pitchFamily="66" charset="0"/>
              </a:rPr>
              <a:t> </a:t>
            </a:r>
            <a:r>
              <a:rPr lang="en-GB" sz="4000" u="sng" dirty="0" err="1">
                <a:latin typeface="Comic Sans MS" pitchFamily="66" charset="0"/>
              </a:rPr>
              <a:t>wyntog</a:t>
            </a:r>
            <a:r>
              <a:rPr lang="en-GB" sz="4000" dirty="0">
                <a:latin typeface="Comic Sans MS" pitchFamily="66" charset="0"/>
              </a:rPr>
              <a:t>, </a:t>
            </a:r>
            <a:r>
              <a:rPr lang="en-GB" sz="4000" b="1" dirty="0" err="1">
                <a:solidFill>
                  <a:srgbClr val="FF0000"/>
                </a:solidFill>
                <a:latin typeface="Comic Sans MS" pitchFamily="66" charset="0"/>
              </a:rPr>
              <a:t>tydy</a:t>
            </a:r>
            <a:r>
              <a:rPr lang="en-GB" sz="4000" dirty="0">
                <a:latin typeface="Comic Sans MS" pitchFamily="66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dirty="0">
              <a:latin typeface="Comic Sans MS" pitchFamily="66" charset="0"/>
            </a:endParaRPr>
          </a:p>
        </p:txBody>
      </p:sp>
      <p:pic>
        <p:nvPicPr>
          <p:cNvPr id="32772" name="Picture 3" descr="C:\Users\Fflur\Pictures\Microsoft Clip Organizer\na0119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428875"/>
            <a:ext cx="6191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C:\Users\Fflur\Pictures\Microsoft Clip Organizer\j042983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429000"/>
            <a:ext cx="4937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C:\Users\Fflur\Pictures\Microsoft Clip Organizer\j042384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357688"/>
            <a:ext cx="4873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C:\Users\Fflur\Pictures\Microsoft Clip Organizer\bd05216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135485">
            <a:off x="5367338" y="5410200"/>
            <a:ext cx="869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8"/>
          <p:cNvSpPr txBox="1">
            <a:spLocks noChangeArrowheads="1"/>
          </p:cNvSpPr>
          <p:nvPr/>
        </p:nvSpPr>
        <p:spPr bwMode="auto">
          <a:xfrm>
            <a:off x="2786063" y="0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Comic Sans MS" pitchFamily="66" charset="0"/>
              </a:rPr>
              <a:t>Cwestiwn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Fflur\Pictures\Microsoft Clip Organizer\j042446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71563"/>
            <a:ext cx="24288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Users\Fflur\Pictures\Microsoft Clip Organizer\j042446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24288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071813" y="0"/>
            <a:ext cx="307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FF0000"/>
                </a:solidFill>
                <a:latin typeface="Comic Sans MS" pitchFamily="66" charset="0"/>
              </a:rPr>
              <a:t>Ateb: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929063" y="785813"/>
            <a:ext cx="3071812" cy="2390775"/>
          </a:xfrm>
          <a:prstGeom prst="wedgeEllipseCallout">
            <a:avLst>
              <a:gd name="adj1" fmla="val -107396"/>
              <a:gd name="adj2" fmla="val -12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43372" y="1214422"/>
            <a:ext cx="27402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Ydy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mae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hi’n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…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929063" y="3819525"/>
            <a:ext cx="3286125" cy="2357438"/>
          </a:xfrm>
          <a:prstGeom prst="wedgeEllipseCallout">
            <a:avLst>
              <a:gd name="adj1" fmla="val -107396"/>
              <a:gd name="adj2" fmla="val -12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71934" y="4143380"/>
            <a:ext cx="300042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Nac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ydy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mae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hi’n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…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7572375" y="1643063"/>
            <a:ext cx="1357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Yes, it’s ...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7643813" y="4786313"/>
            <a:ext cx="1285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No, it’s ...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7143768" y="1857364"/>
            <a:ext cx="357190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7286644" y="5000636"/>
            <a:ext cx="357190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Fflur\Pictures\Microsoft Clip Organizer\j0110740.wmf"/>
          <p:cNvPicPr>
            <a:picLocks noChangeAspect="1" noChangeArrowheads="1"/>
          </p:cNvPicPr>
          <p:nvPr/>
        </p:nvPicPr>
        <p:blipFill>
          <a:blip r:embed="rId2"/>
          <a:srcRect r="56065" b="56802"/>
          <a:stretch>
            <a:fillRect/>
          </a:stretch>
        </p:blipFill>
        <p:spPr bwMode="auto">
          <a:xfrm>
            <a:off x="0" y="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C:\Users\Fflur\Pictures\Microsoft Clip Organizer\j0110740.wmf"/>
          <p:cNvPicPr>
            <a:picLocks noChangeAspect="1" noChangeArrowheads="1"/>
          </p:cNvPicPr>
          <p:nvPr/>
        </p:nvPicPr>
        <p:blipFill>
          <a:blip r:embed="rId2"/>
          <a:srcRect r="56065" b="56802"/>
          <a:stretch>
            <a:fillRect/>
          </a:stretch>
        </p:blipFill>
        <p:spPr bwMode="auto">
          <a:xfrm rot="5400000">
            <a:off x="7143750" y="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C:\Users\Fflur\Pictures\Microsoft Clip Organizer\j0110740.wmf"/>
          <p:cNvPicPr>
            <a:picLocks noChangeAspect="1" noChangeArrowheads="1"/>
          </p:cNvPicPr>
          <p:nvPr/>
        </p:nvPicPr>
        <p:blipFill>
          <a:blip r:embed="rId2"/>
          <a:srcRect r="56065" b="56802"/>
          <a:stretch>
            <a:fillRect/>
          </a:stretch>
        </p:blipFill>
        <p:spPr bwMode="auto">
          <a:xfrm rot="-5400000">
            <a:off x="0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 descr="C:\Users\Fflur\Pictures\Microsoft Clip Organizer\j0110740.wmf"/>
          <p:cNvPicPr>
            <a:picLocks noChangeAspect="1" noChangeArrowheads="1"/>
          </p:cNvPicPr>
          <p:nvPr/>
        </p:nvPicPr>
        <p:blipFill>
          <a:blip r:embed="rId2"/>
          <a:srcRect r="56065" b="56802"/>
          <a:stretch>
            <a:fillRect/>
          </a:stretch>
        </p:blipFill>
        <p:spPr bwMode="auto">
          <a:xfrm rot="10800000">
            <a:off x="7143750" y="48577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43306" y="-214338"/>
            <a:ext cx="183319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Tasg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428625" y="1285875"/>
            <a:ext cx="85725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i="1">
                <a:latin typeface="Comic Sans MS" pitchFamily="66" charset="0"/>
              </a:rPr>
              <a:t>Efo’ch partner, </a:t>
            </a:r>
            <a:r>
              <a:rPr lang="en-GB" sz="3200" b="1">
                <a:latin typeface="Comic Sans MS" pitchFamily="66" charset="0"/>
              </a:rPr>
              <a:t>move around the track and say what the weather’s like.</a:t>
            </a:r>
          </a:p>
          <a:p>
            <a:pPr algn="ctr"/>
            <a:endParaRPr lang="en-GB" sz="3200" i="1">
              <a:latin typeface="Calibri" pitchFamily="34" charset="0"/>
            </a:endParaRPr>
          </a:p>
          <a:p>
            <a:pPr algn="ctr"/>
            <a:r>
              <a:rPr lang="en-GB" sz="3200" i="1">
                <a:latin typeface="Calibri" pitchFamily="34" charset="0"/>
              </a:rPr>
              <a:t>Use the following question and answers:</a:t>
            </a:r>
          </a:p>
          <a:p>
            <a:pPr algn="ctr"/>
            <a:endParaRPr lang="en-GB" sz="3200" i="1">
              <a:latin typeface="Calibri" pitchFamily="34" charset="0"/>
            </a:endParaRPr>
          </a:p>
          <a:p>
            <a:pPr algn="ctr"/>
            <a:r>
              <a:rPr lang="en-GB" sz="3200" i="1">
                <a:latin typeface="Calibri" pitchFamily="34" charset="0"/>
              </a:rPr>
              <a:t>Cwestiwn:</a:t>
            </a:r>
          </a:p>
          <a:p>
            <a:pPr algn="ctr"/>
            <a:r>
              <a:rPr lang="en-GB" sz="3600" b="1" i="1">
                <a:latin typeface="Calibri" pitchFamily="34" charset="0"/>
              </a:rPr>
              <a:t>Mae hi’n ....., tydy?</a:t>
            </a:r>
          </a:p>
          <a:p>
            <a:pPr algn="ctr"/>
            <a:endParaRPr lang="en-GB" sz="3200" i="1">
              <a:latin typeface="Calibri" pitchFamily="34" charset="0"/>
            </a:endParaRPr>
          </a:p>
          <a:p>
            <a:pPr algn="ctr"/>
            <a:r>
              <a:rPr lang="en-GB" sz="3200" i="1">
                <a:latin typeface="Calibri" pitchFamily="34" charset="0"/>
              </a:rPr>
              <a:t>Ateb:</a:t>
            </a:r>
          </a:p>
          <a:p>
            <a:pPr algn="ctr"/>
            <a:r>
              <a:rPr lang="en-GB" sz="3600" b="1" i="1">
                <a:latin typeface="Calibri" pitchFamily="34" charset="0"/>
              </a:rPr>
              <a:t>Ydy / Nac ydy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Fflur\Pictures\Microsoft Clip Organizer\na0224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857250" y="0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/>
              <a:t>Cwestiwn: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000125" y="1285875"/>
            <a:ext cx="785812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i="1"/>
              <a:t>Hefyd</a:t>
            </a:r>
            <a:r>
              <a:rPr lang="en-GB" sz="3600"/>
              <a:t>, you might like to ask:</a:t>
            </a:r>
          </a:p>
          <a:p>
            <a:pPr algn="ctr"/>
            <a:endParaRPr lang="en-GB" sz="3600">
              <a:latin typeface="Calibri" pitchFamily="34" charset="0"/>
            </a:endParaRPr>
          </a:p>
          <a:p>
            <a:pPr algn="ctr"/>
            <a:r>
              <a:rPr lang="en-GB" sz="7200" b="1">
                <a:solidFill>
                  <a:srgbClr val="FF0000"/>
                </a:solidFill>
                <a:latin typeface="Comic Sans MS" pitchFamily="66" charset="0"/>
              </a:rPr>
              <a:t>Ydy hi’n .....?</a:t>
            </a:r>
          </a:p>
          <a:p>
            <a:pPr algn="ctr"/>
            <a:endParaRPr lang="en-GB" sz="6000">
              <a:latin typeface="Calibri" pitchFamily="34" charset="0"/>
            </a:endParaRPr>
          </a:p>
          <a:p>
            <a:pPr algn="ctr"/>
            <a:r>
              <a:rPr lang="en-GB" sz="6000">
                <a:latin typeface="Calibri" pitchFamily="34" charset="0"/>
              </a:rPr>
              <a:t>Is it ...?</a:t>
            </a:r>
            <a:endParaRPr lang="en-GB" sz="4000">
              <a:latin typeface="Calibri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57688" y="3786188"/>
            <a:ext cx="428625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5845" name="Picture 3" descr="C:\Users\Fflur\Pictures\Microsoft Clip Organizer\j0078711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4656138"/>
            <a:ext cx="90805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Fflur\Pictures\Microsoft Clip Organizer\j042446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71563"/>
            <a:ext cx="24288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C:\Users\Fflur\Pictures\Microsoft Clip Organizer\j042446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2428875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3071813" y="0"/>
            <a:ext cx="307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solidFill>
                  <a:srgbClr val="FF0000"/>
                </a:solidFill>
                <a:latin typeface="Comic Sans MS" pitchFamily="66" charset="0"/>
              </a:rPr>
              <a:t>Ateb: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929063" y="785813"/>
            <a:ext cx="3071812" cy="2390775"/>
          </a:xfrm>
          <a:prstGeom prst="wedgeEllipseCallout">
            <a:avLst>
              <a:gd name="adj1" fmla="val -107396"/>
              <a:gd name="adj2" fmla="val -12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43372" y="1214422"/>
            <a:ext cx="27402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Ydy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mae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hi’n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…</a:t>
            </a:r>
            <a:endParaRPr lang="en-US" sz="5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929063" y="3819525"/>
            <a:ext cx="3286125" cy="2357438"/>
          </a:xfrm>
          <a:prstGeom prst="wedgeEllipseCallout">
            <a:avLst>
              <a:gd name="adj1" fmla="val -107396"/>
              <a:gd name="adj2" fmla="val -12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071934" y="4143380"/>
            <a:ext cx="300042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Nac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ydy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mae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hi’n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…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7572375" y="1643063"/>
            <a:ext cx="1357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Yes, it’s ...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7643813" y="4786313"/>
            <a:ext cx="1285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No, it’s ...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7143768" y="1857364"/>
            <a:ext cx="357190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0800000">
            <a:off x="7286644" y="5000636"/>
            <a:ext cx="357190" cy="28575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 b="1">
                <a:latin typeface="Comic Sans MS" pitchFamily="66" charset="0"/>
              </a:rPr>
              <a:t>Ydy hi’n braf?</a:t>
            </a:r>
          </a:p>
        </p:txBody>
      </p:sp>
      <p:grpSp>
        <p:nvGrpSpPr>
          <p:cNvPr id="37891" name="Group 127"/>
          <p:cNvGrpSpPr>
            <a:grpSpLocks/>
          </p:cNvGrpSpPr>
          <p:nvPr/>
        </p:nvGrpSpPr>
        <p:grpSpPr bwMode="auto">
          <a:xfrm>
            <a:off x="3714750" y="714375"/>
            <a:ext cx="5429250" cy="6143625"/>
            <a:chOff x="0" y="928688"/>
            <a:chExt cx="5429250" cy="5429250"/>
          </a:xfrm>
        </p:grpSpPr>
        <p:grpSp>
          <p:nvGrpSpPr>
            <p:cNvPr id="37896" name="Group 6"/>
            <p:cNvGrpSpPr>
              <a:grpSpLocks noChangeAspect="1"/>
            </p:cNvGrpSpPr>
            <p:nvPr/>
          </p:nvGrpSpPr>
          <p:grpSpPr bwMode="auto">
            <a:xfrm>
              <a:off x="0" y="928688"/>
              <a:ext cx="5429250" cy="5429250"/>
              <a:chOff x="0" y="585"/>
              <a:chExt cx="3420" cy="3420"/>
            </a:xfrm>
          </p:grpSpPr>
          <p:sp>
            <p:nvSpPr>
              <p:cNvPr id="37898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585"/>
                <a:ext cx="3420" cy="3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9" name="Freeform 7"/>
              <p:cNvSpPr>
                <a:spLocks/>
              </p:cNvSpPr>
              <p:nvPr/>
            </p:nvSpPr>
            <p:spPr bwMode="auto">
              <a:xfrm>
                <a:off x="116" y="585"/>
                <a:ext cx="3304" cy="1264"/>
              </a:xfrm>
              <a:custGeom>
                <a:avLst/>
                <a:gdLst>
                  <a:gd name="T0" fmla="*/ 4 w 3304"/>
                  <a:gd name="T1" fmla="*/ 1213 h 1264"/>
                  <a:gd name="T2" fmla="*/ 0 w 3304"/>
                  <a:gd name="T3" fmla="*/ 1115 h 1264"/>
                  <a:gd name="T4" fmla="*/ 113 w 3304"/>
                  <a:gd name="T5" fmla="*/ 967 h 1264"/>
                  <a:gd name="T6" fmla="*/ 151 w 3304"/>
                  <a:gd name="T7" fmla="*/ 671 h 1264"/>
                  <a:gd name="T8" fmla="*/ 52 w 3304"/>
                  <a:gd name="T9" fmla="*/ 447 h 1264"/>
                  <a:gd name="T10" fmla="*/ 113 w 3304"/>
                  <a:gd name="T11" fmla="*/ 256 h 1264"/>
                  <a:gd name="T12" fmla="*/ 43 w 3304"/>
                  <a:gd name="T13" fmla="*/ 102 h 1264"/>
                  <a:gd name="T14" fmla="*/ 550 w 3304"/>
                  <a:gd name="T15" fmla="*/ 19 h 1264"/>
                  <a:gd name="T16" fmla="*/ 936 w 3304"/>
                  <a:gd name="T17" fmla="*/ 126 h 1264"/>
                  <a:gd name="T18" fmla="*/ 1332 w 3304"/>
                  <a:gd name="T19" fmla="*/ 29 h 1264"/>
                  <a:gd name="T20" fmla="*/ 1997 w 3304"/>
                  <a:gd name="T21" fmla="*/ 0 h 1264"/>
                  <a:gd name="T22" fmla="*/ 2222 w 3304"/>
                  <a:gd name="T23" fmla="*/ 126 h 1264"/>
                  <a:gd name="T24" fmla="*/ 2613 w 3304"/>
                  <a:gd name="T25" fmla="*/ 136 h 1264"/>
                  <a:gd name="T26" fmla="*/ 2820 w 3304"/>
                  <a:gd name="T27" fmla="*/ 55 h 1264"/>
                  <a:gd name="T28" fmla="*/ 3267 w 3304"/>
                  <a:gd name="T29" fmla="*/ 60 h 1264"/>
                  <a:gd name="T30" fmla="*/ 3244 w 3304"/>
                  <a:gd name="T31" fmla="*/ 368 h 1264"/>
                  <a:gd name="T32" fmla="*/ 3192 w 3304"/>
                  <a:gd name="T33" fmla="*/ 443 h 1264"/>
                  <a:gd name="T34" fmla="*/ 3304 w 3304"/>
                  <a:gd name="T35" fmla="*/ 747 h 1264"/>
                  <a:gd name="T36" fmla="*/ 3215 w 3304"/>
                  <a:gd name="T37" fmla="*/ 1003 h 1264"/>
                  <a:gd name="T38" fmla="*/ 3201 w 3304"/>
                  <a:gd name="T39" fmla="*/ 1264 h 1264"/>
                  <a:gd name="T40" fmla="*/ 4 w 3304"/>
                  <a:gd name="T41" fmla="*/ 1213 h 1264"/>
                  <a:gd name="T42" fmla="*/ 4 w 3304"/>
                  <a:gd name="T43" fmla="*/ 1213 h 1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04"/>
                  <a:gd name="T67" fmla="*/ 0 h 1264"/>
                  <a:gd name="T68" fmla="*/ 3304 w 3304"/>
                  <a:gd name="T69" fmla="*/ 1264 h 1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04" h="1264">
                    <a:moveTo>
                      <a:pt x="4" y="1213"/>
                    </a:moveTo>
                    <a:lnTo>
                      <a:pt x="0" y="1115"/>
                    </a:lnTo>
                    <a:lnTo>
                      <a:pt x="113" y="967"/>
                    </a:lnTo>
                    <a:lnTo>
                      <a:pt x="151" y="671"/>
                    </a:lnTo>
                    <a:lnTo>
                      <a:pt x="52" y="447"/>
                    </a:lnTo>
                    <a:lnTo>
                      <a:pt x="113" y="256"/>
                    </a:lnTo>
                    <a:lnTo>
                      <a:pt x="43" y="102"/>
                    </a:lnTo>
                    <a:lnTo>
                      <a:pt x="550" y="19"/>
                    </a:lnTo>
                    <a:lnTo>
                      <a:pt x="936" y="126"/>
                    </a:lnTo>
                    <a:lnTo>
                      <a:pt x="1332" y="29"/>
                    </a:lnTo>
                    <a:lnTo>
                      <a:pt x="1997" y="0"/>
                    </a:lnTo>
                    <a:lnTo>
                      <a:pt x="2222" y="126"/>
                    </a:lnTo>
                    <a:lnTo>
                      <a:pt x="2613" y="136"/>
                    </a:lnTo>
                    <a:lnTo>
                      <a:pt x="2820" y="55"/>
                    </a:lnTo>
                    <a:lnTo>
                      <a:pt x="3267" y="60"/>
                    </a:lnTo>
                    <a:lnTo>
                      <a:pt x="3244" y="368"/>
                    </a:lnTo>
                    <a:lnTo>
                      <a:pt x="3192" y="443"/>
                    </a:lnTo>
                    <a:lnTo>
                      <a:pt x="3304" y="747"/>
                    </a:lnTo>
                    <a:lnTo>
                      <a:pt x="3215" y="1003"/>
                    </a:lnTo>
                    <a:lnTo>
                      <a:pt x="3201" y="1264"/>
                    </a:lnTo>
                    <a:lnTo>
                      <a:pt x="4" y="1213"/>
                    </a:lnTo>
                    <a:close/>
                  </a:path>
                </a:pathLst>
              </a:custGeom>
              <a:solidFill>
                <a:srgbClr val="B2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0" name="Freeform 8"/>
              <p:cNvSpPr>
                <a:spLocks/>
              </p:cNvSpPr>
              <p:nvPr/>
            </p:nvSpPr>
            <p:spPr bwMode="auto">
              <a:xfrm>
                <a:off x="119" y="1766"/>
                <a:ext cx="3246" cy="356"/>
              </a:xfrm>
              <a:custGeom>
                <a:avLst/>
                <a:gdLst>
                  <a:gd name="T0" fmla="*/ 23 w 3246"/>
                  <a:gd name="T1" fmla="*/ 234 h 356"/>
                  <a:gd name="T2" fmla="*/ 0 w 3246"/>
                  <a:gd name="T3" fmla="*/ 117 h 356"/>
                  <a:gd name="T4" fmla="*/ 4 w 3246"/>
                  <a:gd name="T5" fmla="*/ 0 h 356"/>
                  <a:gd name="T6" fmla="*/ 3212 w 3246"/>
                  <a:gd name="T7" fmla="*/ 10 h 356"/>
                  <a:gd name="T8" fmla="*/ 3246 w 3246"/>
                  <a:gd name="T9" fmla="*/ 143 h 356"/>
                  <a:gd name="T10" fmla="*/ 155 w 3246"/>
                  <a:gd name="T11" fmla="*/ 356 h 356"/>
                  <a:gd name="T12" fmla="*/ 23 w 3246"/>
                  <a:gd name="T13" fmla="*/ 234 h 356"/>
                  <a:gd name="T14" fmla="*/ 23 w 3246"/>
                  <a:gd name="T15" fmla="*/ 234 h 3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46"/>
                  <a:gd name="T25" fmla="*/ 0 h 356"/>
                  <a:gd name="T26" fmla="*/ 3246 w 3246"/>
                  <a:gd name="T27" fmla="*/ 356 h 3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46" h="356">
                    <a:moveTo>
                      <a:pt x="23" y="234"/>
                    </a:moveTo>
                    <a:lnTo>
                      <a:pt x="0" y="117"/>
                    </a:lnTo>
                    <a:lnTo>
                      <a:pt x="4" y="0"/>
                    </a:lnTo>
                    <a:lnTo>
                      <a:pt x="3212" y="10"/>
                    </a:lnTo>
                    <a:lnTo>
                      <a:pt x="3246" y="143"/>
                    </a:lnTo>
                    <a:lnTo>
                      <a:pt x="155" y="356"/>
                    </a:lnTo>
                    <a:lnTo>
                      <a:pt x="23" y="234"/>
                    </a:lnTo>
                    <a:close/>
                  </a:path>
                </a:pathLst>
              </a:custGeom>
              <a:solidFill>
                <a:srgbClr val="6077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1" name="Freeform 9"/>
              <p:cNvSpPr>
                <a:spLocks/>
              </p:cNvSpPr>
              <p:nvPr/>
            </p:nvSpPr>
            <p:spPr bwMode="auto">
              <a:xfrm>
                <a:off x="0" y="1802"/>
                <a:ext cx="3376" cy="2203"/>
              </a:xfrm>
              <a:custGeom>
                <a:avLst/>
                <a:gdLst>
                  <a:gd name="T0" fmla="*/ 567 w 3376"/>
                  <a:gd name="T1" fmla="*/ 157 h 2203"/>
                  <a:gd name="T2" fmla="*/ 796 w 3376"/>
                  <a:gd name="T3" fmla="*/ 152 h 2203"/>
                  <a:gd name="T4" fmla="*/ 970 w 3376"/>
                  <a:gd name="T5" fmla="*/ 153 h 2203"/>
                  <a:gd name="T6" fmla="*/ 1103 w 3376"/>
                  <a:gd name="T7" fmla="*/ 175 h 2203"/>
                  <a:gd name="T8" fmla="*/ 1251 w 3376"/>
                  <a:gd name="T9" fmla="*/ 177 h 2203"/>
                  <a:gd name="T10" fmla="*/ 1763 w 3376"/>
                  <a:gd name="T11" fmla="*/ 158 h 2203"/>
                  <a:gd name="T12" fmla="*/ 1947 w 3376"/>
                  <a:gd name="T13" fmla="*/ 141 h 2203"/>
                  <a:gd name="T14" fmla="*/ 2081 w 3376"/>
                  <a:gd name="T15" fmla="*/ 140 h 2203"/>
                  <a:gd name="T16" fmla="*/ 2365 w 3376"/>
                  <a:gd name="T17" fmla="*/ 97 h 2203"/>
                  <a:gd name="T18" fmla="*/ 2747 w 3376"/>
                  <a:gd name="T19" fmla="*/ 59 h 2203"/>
                  <a:gd name="T20" fmla="*/ 2840 w 3376"/>
                  <a:gd name="T21" fmla="*/ 41 h 2203"/>
                  <a:gd name="T22" fmla="*/ 2869 w 3376"/>
                  <a:gd name="T23" fmla="*/ 50 h 2203"/>
                  <a:gd name="T24" fmla="*/ 2926 w 3376"/>
                  <a:gd name="T25" fmla="*/ 16 h 2203"/>
                  <a:gd name="T26" fmla="*/ 3130 w 3376"/>
                  <a:gd name="T27" fmla="*/ 0 h 2203"/>
                  <a:gd name="T28" fmla="*/ 3138 w 3376"/>
                  <a:gd name="T29" fmla="*/ 18 h 2203"/>
                  <a:gd name="T30" fmla="*/ 3153 w 3376"/>
                  <a:gd name="T31" fmla="*/ 34 h 2203"/>
                  <a:gd name="T32" fmla="*/ 3179 w 3376"/>
                  <a:gd name="T33" fmla="*/ 32 h 2203"/>
                  <a:gd name="T34" fmla="*/ 3274 w 3376"/>
                  <a:gd name="T35" fmla="*/ 35 h 2203"/>
                  <a:gd name="T36" fmla="*/ 3376 w 3376"/>
                  <a:gd name="T37" fmla="*/ 71 h 2203"/>
                  <a:gd name="T38" fmla="*/ 3257 w 3376"/>
                  <a:gd name="T39" fmla="*/ 464 h 2203"/>
                  <a:gd name="T40" fmla="*/ 3243 w 3376"/>
                  <a:gd name="T41" fmla="*/ 924 h 2203"/>
                  <a:gd name="T42" fmla="*/ 3139 w 3376"/>
                  <a:gd name="T43" fmla="*/ 1428 h 2203"/>
                  <a:gd name="T44" fmla="*/ 3213 w 3376"/>
                  <a:gd name="T45" fmla="*/ 1884 h 2203"/>
                  <a:gd name="T46" fmla="*/ 2657 w 3376"/>
                  <a:gd name="T47" fmla="*/ 2041 h 2203"/>
                  <a:gd name="T48" fmla="*/ 1955 w 3376"/>
                  <a:gd name="T49" fmla="*/ 2143 h 2203"/>
                  <a:gd name="T50" fmla="*/ 1360 w 3376"/>
                  <a:gd name="T51" fmla="*/ 2044 h 2203"/>
                  <a:gd name="T52" fmla="*/ 763 w 3376"/>
                  <a:gd name="T53" fmla="*/ 2203 h 2203"/>
                  <a:gd name="T54" fmla="*/ 197 w 3376"/>
                  <a:gd name="T55" fmla="*/ 2051 h 2203"/>
                  <a:gd name="T56" fmla="*/ 0 w 3376"/>
                  <a:gd name="T57" fmla="*/ 1614 h 2203"/>
                  <a:gd name="T58" fmla="*/ 33 w 3376"/>
                  <a:gd name="T59" fmla="*/ 1047 h 2203"/>
                  <a:gd name="T60" fmla="*/ 81 w 3376"/>
                  <a:gd name="T61" fmla="*/ 660 h 2203"/>
                  <a:gd name="T62" fmla="*/ 137 w 3376"/>
                  <a:gd name="T63" fmla="*/ 147 h 2203"/>
                  <a:gd name="T64" fmla="*/ 450 w 3376"/>
                  <a:gd name="T65" fmla="*/ 165 h 2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76"/>
                  <a:gd name="T100" fmla="*/ 0 h 2203"/>
                  <a:gd name="T101" fmla="*/ 3376 w 3376"/>
                  <a:gd name="T102" fmla="*/ 2203 h 2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76" h="2203">
                    <a:moveTo>
                      <a:pt x="450" y="165"/>
                    </a:moveTo>
                    <a:lnTo>
                      <a:pt x="567" y="157"/>
                    </a:lnTo>
                    <a:lnTo>
                      <a:pt x="720" y="170"/>
                    </a:lnTo>
                    <a:lnTo>
                      <a:pt x="796" y="152"/>
                    </a:lnTo>
                    <a:lnTo>
                      <a:pt x="850" y="165"/>
                    </a:lnTo>
                    <a:lnTo>
                      <a:pt x="970" y="153"/>
                    </a:lnTo>
                    <a:lnTo>
                      <a:pt x="1011" y="166"/>
                    </a:lnTo>
                    <a:lnTo>
                      <a:pt x="1103" y="175"/>
                    </a:lnTo>
                    <a:lnTo>
                      <a:pt x="1186" y="162"/>
                    </a:lnTo>
                    <a:lnTo>
                      <a:pt x="1251" y="177"/>
                    </a:lnTo>
                    <a:lnTo>
                      <a:pt x="1533" y="172"/>
                    </a:lnTo>
                    <a:lnTo>
                      <a:pt x="1763" y="158"/>
                    </a:lnTo>
                    <a:lnTo>
                      <a:pt x="1843" y="144"/>
                    </a:lnTo>
                    <a:lnTo>
                      <a:pt x="1947" y="141"/>
                    </a:lnTo>
                    <a:lnTo>
                      <a:pt x="2033" y="140"/>
                    </a:lnTo>
                    <a:lnTo>
                      <a:pt x="2081" y="140"/>
                    </a:lnTo>
                    <a:lnTo>
                      <a:pt x="2198" y="111"/>
                    </a:lnTo>
                    <a:lnTo>
                      <a:pt x="2365" y="97"/>
                    </a:lnTo>
                    <a:lnTo>
                      <a:pt x="2558" y="86"/>
                    </a:lnTo>
                    <a:lnTo>
                      <a:pt x="2747" y="59"/>
                    </a:lnTo>
                    <a:lnTo>
                      <a:pt x="2829" y="35"/>
                    </a:lnTo>
                    <a:lnTo>
                      <a:pt x="2840" y="41"/>
                    </a:lnTo>
                    <a:lnTo>
                      <a:pt x="2853" y="46"/>
                    </a:lnTo>
                    <a:lnTo>
                      <a:pt x="2869" y="50"/>
                    </a:lnTo>
                    <a:lnTo>
                      <a:pt x="2903" y="46"/>
                    </a:lnTo>
                    <a:lnTo>
                      <a:pt x="2926" y="16"/>
                    </a:lnTo>
                    <a:lnTo>
                      <a:pt x="3030" y="18"/>
                    </a:lnTo>
                    <a:lnTo>
                      <a:pt x="3130" y="0"/>
                    </a:lnTo>
                    <a:lnTo>
                      <a:pt x="3133" y="10"/>
                    </a:lnTo>
                    <a:lnTo>
                      <a:pt x="3138" y="18"/>
                    </a:lnTo>
                    <a:lnTo>
                      <a:pt x="3145" y="26"/>
                    </a:lnTo>
                    <a:lnTo>
                      <a:pt x="3153" y="34"/>
                    </a:lnTo>
                    <a:lnTo>
                      <a:pt x="3167" y="36"/>
                    </a:lnTo>
                    <a:lnTo>
                      <a:pt x="3179" y="32"/>
                    </a:lnTo>
                    <a:lnTo>
                      <a:pt x="3196" y="21"/>
                    </a:lnTo>
                    <a:lnTo>
                      <a:pt x="3274" y="35"/>
                    </a:lnTo>
                    <a:lnTo>
                      <a:pt x="3339" y="46"/>
                    </a:lnTo>
                    <a:lnTo>
                      <a:pt x="3376" y="71"/>
                    </a:lnTo>
                    <a:lnTo>
                      <a:pt x="3358" y="287"/>
                    </a:lnTo>
                    <a:lnTo>
                      <a:pt x="3257" y="464"/>
                    </a:lnTo>
                    <a:lnTo>
                      <a:pt x="3308" y="701"/>
                    </a:lnTo>
                    <a:lnTo>
                      <a:pt x="3243" y="924"/>
                    </a:lnTo>
                    <a:lnTo>
                      <a:pt x="3196" y="1206"/>
                    </a:lnTo>
                    <a:lnTo>
                      <a:pt x="3139" y="1428"/>
                    </a:lnTo>
                    <a:lnTo>
                      <a:pt x="3257" y="1705"/>
                    </a:lnTo>
                    <a:lnTo>
                      <a:pt x="3213" y="1884"/>
                    </a:lnTo>
                    <a:lnTo>
                      <a:pt x="3251" y="2069"/>
                    </a:lnTo>
                    <a:lnTo>
                      <a:pt x="2657" y="2041"/>
                    </a:lnTo>
                    <a:lnTo>
                      <a:pt x="2389" y="1937"/>
                    </a:lnTo>
                    <a:lnTo>
                      <a:pt x="1955" y="2143"/>
                    </a:lnTo>
                    <a:lnTo>
                      <a:pt x="1629" y="2132"/>
                    </a:lnTo>
                    <a:lnTo>
                      <a:pt x="1360" y="2044"/>
                    </a:lnTo>
                    <a:lnTo>
                      <a:pt x="1087" y="2059"/>
                    </a:lnTo>
                    <a:lnTo>
                      <a:pt x="763" y="2203"/>
                    </a:lnTo>
                    <a:lnTo>
                      <a:pt x="582" y="2137"/>
                    </a:lnTo>
                    <a:lnTo>
                      <a:pt x="197" y="2051"/>
                    </a:lnTo>
                    <a:lnTo>
                      <a:pt x="35" y="2069"/>
                    </a:lnTo>
                    <a:lnTo>
                      <a:pt x="0" y="1614"/>
                    </a:lnTo>
                    <a:lnTo>
                      <a:pt x="33" y="1365"/>
                    </a:lnTo>
                    <a:lnTo>
                      <a:pt x="33" y="1047"/>
                    </a:lnTo>
                    <a:lnTo>
                      <a:pt x="15" y="752"/>
                    </a:lnTo>
                    <a:lnTo>
                      <a:pt x="81" y="660"/>
                    </a:lnTo>
                    <a:lnTo>
                      <a:pt x="146" y="356"/>
                    </a:lnTo>
                    <a:lnTo>
                      <a:pt x="137" y="147"/>
                    </a:lnTo>
                    <a:lnTo>
                      <a:pt x="450" y="165"/>
                    </a:lnTo>
                    <a:close/>
                  </a:path>
                </a:pathLst>
              </a:custGeom>
              <a:solidFill>
                <a:srgbClr val="FFF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2" name="Freeform 11"/>
              <p:cNvSpPr>
                <a:spLocks/>
              </p:cNvSpPr>
              <p:nvPr/>
            </p:nvSpPr>
            <p:spPr bwMode="auto">
              <a:xfrm>
                <a:off x="1347" y="3502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2 w 4"/>
                  <a:gd name="T3" fmla="*/ 6 h 9"/>
                  <a:gd name="T4" fmla="*/ 3 w 4"/>
                  <a:gd name="T5" fmla="*/ 4 h 9"/>
                  <a:gd name="T6" fmla="*/ 3 w 4"/>
                  <a:gd name="T7" fmla="*/ 3 h 9"/>
                  <a:gd name="T8" fmla="*/ 4 w 4"/>
                  <a:gd name="T9" fmla="*/ 0 h 9"/>
                  <a:gd name="T10" fmla="*/ 4 w 4"/>
                  <a:gd name="T11" fmla="*/ 1 h 9"/>
                  <a:gd name="T12" fmla="*/ 4 w 4"/>
                  <a:gd name="T13" fmla="*/ 1 h 9"/>
                  <a:gd name="T14" fmla="*/ 3 w 4"/>
                  <a:gd name="T15" fmla="*/ 3 h 9"/>
                  <a:gd name="T16" fmla="*/ 3 w 4"/>
                  <a:gd name="T17" fmla="*/ 4 h 9"/>
                  <a:gd name="T18" fmla="*/ 3 w 4"/>
                  <a:gd name="T19" fmla="*/ 5 h 9"/>
                  <a:gd name="T20" fmla="*/ 2 w 4"/>
                  <a:gd name="T21" fmla="*/ 6 h 9"/>
                  <a:gd name="T22" fmla="*/ 2 w 4"/>
                  <a:gd name="T23" fmla="*/ 7 h 9"/>
                  <a:gd name="T24" fmla="*/ 0 w 4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9"/>
                  <a:gd name="T41" fmla="*/ 4 w 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9">
                    <a:moveTo>
                      <a:pt x="0" y="9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C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3" name="Freeform 12"/>
              <p:cNvSpPr>
                <a:spLocks/>
              </p:cNvSpPr>
              <p:nvPr/>
            </p:nvSpPr>
            <p:spPr bwMode="auto">
              <a:xfrm>
                <a:off x="1568" y="3462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2 h 4"/>
                  <a:gd name="T4" fmla="*/ 3 w 4"/>
                  <a:gd name="T5" fmla="*/ 2 h 4"/>
                  <a:gd name="T6" fmla="*/ 4 w 4"/>
                  <a:gd name="T7" fmla="*/ 3 h 4"/>
                  <a:gd name="T8" fmla="*/ 4 w 4"/>
                  <a:gd name="T9" fmla="*/ 4 h 4"/>
                  <a:gd name="T10" fmla="*/ 3 w 4"/>
                  <a:gd name="T11" fmla="*/ 3 h 4"/>
                  <a:gd name="T12" fmla="*/ 3 w 4"/>
                  <a:gd name="T13" fmla="*/ 3 h 4"/>
                  <a:gd name="T14" fmla="*/ 2 w 4"/>
                  <a:gd name="T15" fmla="*/ 2 h 4"/>
                  <a:gd name="T16" fmla="*/ 1 w 4"/>
                  <a:gd name="T17" fmla="*/ 2 h 4"/>
                  <a:gd name="T18" fmla="*/ 1 w 4"/>
                  <a:gd name="T19" fmla="*/ 2 h 4"/>
                  <a:gd name="T20" fmla="*/ 1 w 4"/>
                  <a:gd name="T21" fmla="*/ 2 h 4"/>
                  <a:gd name="T22" fmla="*/ 0 w 4"/>
                  <a:gd name="T23" fmla="*/ 2 h 4"/>
                  <a:gd name="T24" fmla="*/ 0 w 4"/>
                  <a:gd name="T25" fmla="*/ 0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4" name="Freeform 13"/>
              <p:cNvSpPr>
                <a:spLocks/>
              </p:cNvSpPr>
              <p:nvPr/>
            </p:nvSpPr>
            <p:spPr bwMode="auto">
              <a:xfrm>
                <a:off x="1246" y="1103"/>
                <a:ext cx="734" cy="536"/>
              </a:xfrm>
              <a:custGeom>
                <a:avLst/>
                <a:gdLst>
                  <a:gd name="T0" fmla="*/ 22 w 734"/>
                  <a:gd name="T1" fmla="*/ 406 h 536"/>
                  <a:gd name="T2" fmla="*/ 0 w 734"/>
                  <a:gd name="T3" fmla="*/ 282 h 536"/>
                  <a:gd name="T4" fmla="*/ 45 w 734"/>
                  <a:gd name="T5" fmla="*/ 170 h 536"/>
                  <a:gd name="T6" fmla="*/ 144 w 734"/>
                  <a:gd name="T7" fmla="*/ 58 h 536"/>
                  <a:gd name="T8" fmla="*/ 279 w 734"/>
                  <a:gd name="T9" fmla="*/ 5 h 536"/>
                  <a:gd name="T10" fmla="*/ 411 w 734"/>
                  <a:gd name="T11" fmla="*/ 0 h 536"/>
                  <a:gd name="T12" fmla="*/ 605 w 734"/>
                  <a:gd name="T13" fmla="*/ 58 h 536"/>
                  <a:gd name="T14" fmla="*/ 708 w 734"/>
                  <a:gd name="T15" fmla="*/ 142 h 536"/>
                  <a:gd name="T16" fmla="*/ 734 w 734"/>
                  <a:gd name="T17" fmla="*/ 254 h 536"/>
                  <a:gd name="T18" fmla="*/ 703 w 734"/>
                  <a:gd name="T19" fmla="*/ 359 h 536"/>
                  <a:gd name="T20" fmla="*/ 622 w 734"/>
                  <a:gd name="T21" fmla="*/ 453 h 536"/>
                  <a:gd name="T22" fmla="*/ 483 w 734"/>
                  <a:gd name="T23" fmla="*/ 519 h 536"/>
                  <a:gd name="T24" fmla="*/ 309 w 734"/>
                  <a:gd name="T25" fmla="*/ 536 h 536"/>
                  <a:gd name="T26" fmla="*/ 137 w 734"/>
                  <a:gd name="T27" fmla="*/ 500 h 536"/>
                  <a:gd name="T28" fmla="*/ 22 w 734"/>
                  <a:gd name="T29" fmla="*/ 406 h 536"/>
                  <a:gd name="T30" fmla="*/ 22 w 734"/>
                  <a:gd name="T31" fmla="*/ 406 h 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4"/>
                  <a:gd name="T49" fmla="*/ 0 h 536"/>
                  <a:gd name="T50" fmla="*/ 734 w 734"/>
                  <a:gd name="T51" fmla="*/ 536 h 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4" h="536">
                    <a:moveTo>
                      <a:pt x="22" y="406"/>
                    </a:moveTo>
                    <a:lnTo>
                      <a:pt x="0" y="282"/>
                    </a:lnTo>
                    <a:lnTo>
                      <a:pt x="45" y="170"/>
                    </a:lnTo>
                    <a:lnTo>
                      <a:pt x="144" y="58"/>
                    </a:lnTo>
                    <a:lnTo>
                      <a:pt x="279" y="5"/>
                    </a:lnTo>
                    <a:lnTo>
                      <a:pt x="411" y="0"/>
                    </a:lnTo>
                    <a:lnTo>
                      <a:pt x="605" y="58"/>
                    </a:lnTo>
                    <a:lnTo>
                      <a:pt x="708" y="142"/>
                    </a:lnTo>
                    <a:lnTo>
                      <a:pt x="734" y="254"/>
                    </a:lnTo>
                    <a:lnTo>
                      <a:pt x="703" y="359"/>
                    </a:lnTo>
                    <a:lnTo>
                      <a:pt x="622" y="453"/>
                    </a:lnTo>
                    <a:lnTo>
                      <a:pt x="483" y="519"/>
                    </a:lnTo>
                    <a:lnTo>
                      <a:pt x="309" y="536"/>
                    </a:lnTo>
                    <a:lnTo>
                      <a:pt x="137" y="500"/>
                    </a:lnTo>
                    <a:lnTo>
                      <a:pt x="22" y="4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5" name="Freeform 14"/>
              <p:cNvSpPr>
                <a:spLocks/>
              </p:cNvSpPr>
              <p:nvPr/>
            </p:nvSpPr>
            <p:spPr bwMode="auto">
              <a:xfrm>
                <a:off x="2919" y="1155"/>
                <a:ext cx="425" cy="498"/>
              </a:xfrm>
              <a:custGeom>
                <a:avLst/>
                <a:gdLst>
                  <a:gd name="T0" fmla="*/ 67 w 425"/>
                  <a:gd name="T1" fmla="*/ 460 h 498"/>
                  <a:gd name="T2" fmla="*/ 83 w 425"/>
                  <a:gd name="T3" fmla="*/ 440 h 498"/>
                  <a:gd name="T4" fmla="*/ 143 w 425"/>
                  <a:gd name="T5" fmla="*/ 326 h 498"/>
                  <a:gd name="T6" fmla="*/ 230 w 425"/>
                  <a:gd name="T7" fmla="*/ 350 h 498"/>
                  <a:gd name="T8" fmla="*/ 271 w 425"/>
                  <a:gd name="T9" fmla="*/ 386 h 498"/>
                  <a:gd name="T10" fmla="*/ 321 w 425"/>
                  <a:gd name="T11" fmla="*/ 462 h 498"/>
                  <a:gd name="T12" fmla="*/ 354 w 425"/>
                  <a:gd name="T13" fmla="*/ 498 h 498"/>
                  <a:gd name="T14" fmla="*/ 375 w 425"/>
                  <a:gd name="T15" fmla="*/ 480 h 498"/>
                  <a:gd name="T16" fmla="*/ 380 w 425"/>
                  <a:gd name="T17" fmla="*/ 424 h 498"/>
                  <a:gd name="T18" fmla="*/ 325 w 425"/>
                  <a:gd name="T19" fmla="*/ 347 h 498"/>
                  <a:gd name="T20" fmla="*/ 253 w 425"/>
                  <a:gd name="T21" fmla="*/ 290 h 498"/>
                  <a:gd name="T22" fmla="*/ 269 w 425"/>
                  <a:gd name="T23" fmla="*/ 259 h 498"/>
                  <a:gd name="T24" fmla="*/ 402 w 425"/>
                  <a:gd name="T25" fmla="*/ 225 h 498"/>
                  <a:gd name="T26" fmla="*/ 425 w 425"/>
                  <a:gd name="T27" fmla="*/ 194 h 498"/>
                  <a:gd name="T28" fmla="*/ 391 w 425"/>
                  <a:gd name="T29" fmla="*/ 163 h 498"/>
                  <a:gd name="T30" fmla="*/ 320 w 425"/>
                  <a:gd name="T31" fmla="*/ 158 h 498"/>
                  <a:gd name="T32" fmla="*/ 208 w 425"/>
                  <a:gd name="T33" fmla="*/ 201 h 498"/>
                  <a:gd name="T34" fmla="*/ 234 w 425"/>
                  <a:gd name="T35" fmla="*/ 107 h 498"/>
                  <a:gd name="T36" fmla="*/ 282 w 425"/>
                  <a:gd name="T37" fmla="*/ 22 h 498"/>
                  <a:gd name="T38" fmla="*/ 274 w 425"/>
                  <a:gd name="T39" fmla="*/ 0 h 498"/>
                  <a:gd name="T40" fmla="*/ 220 w 425"/>
                  <a:gd name="T41" fmla="*/ 9 h 498"/>
                  <a:gd name="T42" fmla="*/ 175 w 425"/>
                  <a:gd name="T43" fmla="*/ 60 h 498"/>
                  <a:gd name="T44" fmla="*/ 148 w 425"/>
                  <a:gd name="T45" fmla="*/ 145 h 498"/>
                  <a:gd name="T46" fmla="*/ 104 w 425"/>
                  <a:gd name="T47" fmla="*/ 78 h 498"/>
                  <a:gd name="T48" fmla="*/ 44 w 425"/>
                  <a:gd name="T49" fmla="*/ 15 h 498"/>
                  <a:gd name="T50" fmla="*/ 12 w 425"/>
                  <a:gd name="T51" fmla="*/ 24 h 498"/>
                  <a:gd name="T52" fmla="*/ 0 w 425"/>
                  <a:gd name="T53" fmla="*/ 80 h 498"/>
                  <a:gd name="T54" fmla="*/ 35 w 425"/>
                  <a:gd name="T55" fmla="*/ 129 h 498"/>
                  <a:gd name="T56" fmla="*/ 90 w 425"/>
                  <a:gd name="T57" fmla="*/ 163 h 498"/>
                  <a:gd name="T58" fmla="*/ 35 w 425"/>
                  <a:gd name="T59" fmla="*/ 178 h 498"/>
                  <a:gd name="T60" fmla="*/ 9 w 425"/>
                  <a:gd name="T61" fmla="*/ 201 h 498"/>
                  <a:gd name="T62" fmla="*/ 12 w 425"/>
                  <a:gd name="T63" fmla="*/ 219 h 498"/>
                  <a:gd name="T64" fmla="*/ 122 w 425"/>
                  <a:gd name="T65" fmla="*/ 220 h 498"/>
                  <a:gd name="T66" fmla="*/ 101 w 425"/>
                  <a:gd name="T67" fmla="*/ 256 h 498"/>
                  <a:gd name="T68" fmla="*/ 60 w 425"/>
                  <a:gd name="T69" fmla="*/ 317 h 498"/>
                  <a:gd name="T70" fmla="*/ 42 w 425"/>
                  <a:gd name="T71" fmla="*/ 378 h 498"/>
                  <a:gd name="T72" fmla="*/ 50 w 425"/>
                  <a:gd name="T73" fmla="*/ 431 h 498"/>
                  <a:gd name="T74" fmla="*/ 67 w 425"/>
                  <a:gd name="T75" fmla="*/ 460 h 498"/>
                  <a:gd name="T76" fmla="*/ 67 w 425"/>
                  <a:gd name="T77" fmla="*/ 460 h 49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5"/>
                  <a:gd name="T118" fmla="*/ 0 h 498"/>
                  <a:gd name="T119" fmla="*/ 425 w 425"/>
                  <a:gd name="T120" fmla="*/ 498 h 49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5" h="498">
                    <a:moveTo>
                      <a:pt x="67" y="460"/>
                    </a:moveTo>
                    <a:lnTo>
                      <a:pt x="83" y="440"/>
                    </a:lnTo>
                    <a:lnTo>
                      <a:pt x="143" y="326"/>
                    </a:lnTo>
                    <a:lnTo>
                      <a:pt x="230" y="350"/>
                    </a:lnTo>
                    <a:lnTo>
                      <a:pt x="271" y="386"/>
                    </a:lnTo>
                    <a:lnTo>
                      <a:pt x="321" y="462"/>
                    </a:lnTo>
                    <a:lnTo>
                      <a:pt x="354" y="498"/>
                    </a:lnTo>
                    <a:lnTo>
                      <a:pt x="375" y="480"/>
                    </a:lnTo>
                    <a:lnTo>
                      <a:pt x="380" y="424"/>
                    </a:lnTo>
                    <a:lnTo>
                      <a:pt x="325" y="347"/>
                    </a:lnTo>
                    <a:lnTo>
                      <a:pt x="253" y="290"/>
                    </a:lnTo>
                    <a:lnTo>
                      <a:pt x="269" y="259"/>
                    </a:lnTo>
                    <a:lnTo>
                      <a:pt x="402" y="225"/>
                    </a:lnTo>
                    <a:lnTo>
                      <a:pt x="425" y="194"/>
                    </a:lnTo>
                    <a:lnTo>
                      <a:pt x="391" y="163"/>
                    </a:lnTo>
                    <a:lnTo>
                      <a:pt x="320" y="158"/>
                    </a:lnTo>
                    <a:lnTo>
                      <a:pt x="208" y="201"/>
                    </a:lnTo>
                    <a:lnTo>
                      <a:pt x="234" y="107"/>
                    </a:lnTo>
                    <a:lnTo>
                      <a:pt x="282" y="22"/>
                    </a:lnTo>
                    <a:lnTo>
                      <a:pt x="274" y="0"/>
                    </a:lnTo>
                    <a:lnTo>
                      <a:pt x="220" y="9"/>
                    </a:lnTo>
                    <a:lnTo>
                      <a:pt x="175" y="60"/>
                    </a:lnTo>
                    <a:lnTo>
                      <a:pt x="148" y="145"/>
                    </a:lnTo>
                    <a:lnTo>
                      <a:pt x="104" y="78"/>
                    </a:lnTo>
                    <a:lnTo>
                      <a:pt x="44" y="15"/>
                    </a:lnTo>
                    <a:lnTo>
                      <a:pt x="12" y="24"/>
                    </a:lnTo>
                    <a:lnTo>
                      <a:pt x="0" y="80"/>
                    </a:lnTo>
                    <a:lnTo>
                      <a:pt x="35" y="129"/>
                    </a:lnTo>
                    <a:lnTo>
                      <a:pt x="90" y="163"/>
                    </a:lnTo>
                    <a:lnTo>
                      <a:pt x="35" y="178"/>
                    </a:lnTo>
                    <a:lnTo>
                      <a:pt x="9" y="201"/>
                    </a:lnTo>
                    <a:lnTo>
                      <a:pt x="12" y="219"/>
                    </a:lnTo>
                    <a:lnTo>
                      <a:pt x="122" y="220"/>
                    </a:lnTo>
                    <a:lnTo>
                      <a:pt x="101" y="256"/>
                    </a:lnTo>
                    <a:lnTo>
                      <a:pt x="60" y="317"/>
                    </a:lnTo>
                    <a:lnTo>
                      <a:pt x="42" y="378"/>
                    </a:lnTo>
                    <a:lnTo>
                      <a:pt x="50" y="431"/>
                    </a:lnTo>
                    <a:lnTo>
                      <a:pt x="67" y="460"/>
                    </a:lnTo>
                    <a:close/>
                  </a:path>
                </a:pathLst>
              </a:custGeom>
              <a:solidFill>
                <a:srgbClr val="02C4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6" name="Freeform 15"/>
              <p:cNvSpPr>
                <a:spLocks/>
              </p:cNvSpPr>
              <p:nvPr/>
            </p:nvSpPr>
            <p:spPr bwMode="auto">
              <a:xfrm>
                <a:off x="2569" y="1245"/>
                <a:ext cx="392" cy="429"/>
              </a:xfrm>
              <a:custGeom>
                <a:avLst/>
                <a:gdLst>
                  <a:gd name="T0" fmla="*/ 159 w 392"/>
                  <a:gd name="T1" fmla="*/ 419 h 429"/>
                  <a:gd name="T2" fmla="*/ 161 w 392"/>
                  <a:gd name="T3" fmla="*/ 340 h 429"/>
                  <a:gd name="T4" fmla="*/ 177 w 392"/>
                  <a:gd name="T5" fmla="*/ 289 h 429"/>
                  <a:gd name="T6" fmla="*/ 196 w 392"/>
                  <a:gd name="T7" fmla="*/ 276 h 429"/>
                  <a:gd name="T8" fmla="*/ 229 w 392"/>
                  <a:gd name="T9" fmla="*/ 276 h 429"/>
                  <a:gd name="T10" fmla="*/ 260 w 392"/>
                  <a:gd name="T11" fmla="*/ 294 h 429"/>
                  <a:gd name="T12" fmla="*/ 293 w 392"/>
                  <a:gd name="T13" fmla="*/ 278 h 429"/>
                  <a:gd name="T14" fmla="*/ 301 w 392"/>
                  <a:gd name="T15" fmla="*/ 235 h 429"/>
                  <a:gd name="T16" fmla="*/ 392 w 392"/>
                  <a:gd name="T17" fmla="*/ 218 h 429"/>
                  <a:gd name="T18" fmla="*/ 386 w 392"/>
                  <a:gd name="T19" fmla="*/ 205 h 429"/>
                  <a:gd name="T20" fmla="*/ 364 w 392"/>
                  <a:gd name="T21" fmla="*/ 187 h 429"/>
                  <a:gd name="T22" fmla="*/ 324 w 392"/>
                  <a:gd name="T23" fmla="*/ 184 h 429"/>
                  <a:gd name="T24" fmla="*/ 264 w 392"/>
                  <a:gd name="T25" fmla="*/ 200 h 429"/>
                  <a:gd name="T26" fmla="*/ 256 w 392"/>
                  <a:gd name="T27" fmla="*/ 187 h 429"/>
                  <a:gd name="T28" fmla="*/ 263 w 392"/>
                  <a:gd name="T29" fmla="*/ 159 h 429"/>
                  <a:gd name="T30" fmla="*/ 315 w 392"/>
                  <a:gd name="T31" fmla="*/ 94 h 429"/>
                  <a:gd name="T32" fmla="*/ 324 w 392"/>
                  <a:gd name="T33" fmla="*/ 63 h 429"/>
                  <a:gd name="T34" fmla="*/ 290 w 392"/>
                  <a:gd name="T35" fmla="*/ 46 h 429"/>
                  <a:gd name="T36" fmla="*/ 242 w 392"/>
                  <a:gd name="T37" fmla="*/ 83 h 429"/>
                  <a:gd name="T38" fmla="*/ 221 w 392"/>
                  <a:gd name="T39" fmla="*/ 124 h 429"/>
                  <a:gd name="T40" fmla="*/ 214 w 392"/>
                  <a:gd name="T41" fmla="*/ 159 h 429"/>
                  <a:gd name="T42" fmla="*/ 194 w 392"/>
                  <a:gd name="T43" fmla="*/ 91 h 429"/>
                  <a:gd name="T44" fmla="*/ 160 w 392"/>
                  <a:gd name="T45" fmla="*/ 26 h 429"/>
                  <a:gd name="T46" fmla="*/ 128 w 392"/>
                  <a:gd name="T47" fmla="*/ 0 h 429"/>
                  <a:gd name="T48" fmla="*/ 106 w 392"/>
                  <a:gd name="T49" fmla="*/ 0 h 429"/>
                  <a:gd name="T50" fmla="*/ 79 w 392"/>
                  <a:gd name="T51" fmla="*/ 21 h 429"/>
                  <a:gd name="T52" fmla="*/ 84 w 392"/>
                  <a:gd name="T53" fmla="*/ 75 h 429"/>
                  <a:gd name="T54" fmla="*/ 169 w 392"/>
                  <a:gd name="T55" fmla="*/ 184 h 429"/>
                  <a:gd name="T56" fmla="*/ 98 w 392"/>
                  <a:gd name="T57" fmla="*/ 164 h 429"/>
                  <a:gd name="T58" fmla="*/ 33 w 392"/>
                  <a:gd name="T59" fmla="*/ 166 h 429"/>
                  <a:gd name="T60" fmla="*/ 0 w 392"/>
                  <a:gd name="T61" fmla="*/ 182 h 429"/>
                  <a:gd name="T62" fmla="*/ 0 w 392"/>
                  <a:gd name="T63" fmla="*/ 223 h 429"/>
                  <a:gd name="T64" fmla="*/ 128 w 392"/>
                  <a:gd name="T65" fmla="*/ 213 h 429"/>
                  <a:gd name="T66" fmla="*/ 174 w 392"/>
                  <a:gd name="T67" fmla="*/ 221 h 429"/>
                  <a:gd name="T68" fmla="*/ 178 w 392"/>
                  <a:gd name="T69" fmla="*/ 234 h 429"/>
                  <a:gd name="T70" fmla="*/ 137 w 392"/>
                  <a:gd name="T71" fmla="*/ 254 h 429"/>
                  <a:gd name="T72" fmla="*/ 104 w 392"/>
                  <a:gd name="T73" fmla="*/ 304 h 429"/>
                  <a:gd name="T74" fmla="*/ 104 w 392"/>
                  <a:gd name="T75" fmla="*/ 372 h 429"/>
                  <a:gd name="T76" fmla="*/ 116 w 392"/>
                  <a:gd name="T77" fmla="*/ 414 h 429"/>
                  <a:gd name="T78" fmla="*/ 147 w 392"/>
                  <a:gd name="T79" fmla="*/ 429 h 429"/>
                  <a:gd name="T80" fmla="*/ 159 w 392"/>
                  <a:gd name="T81" fmla="*/ 419 h 429"/>
                  <a:gd name="T82" fmla="*/ 159 w 392"/>
                  <a:gd name="T83" fmla="*/ 419 h 42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2"/>
                  <a:gd name="T127" fmla="*/ 0 h 429"/>
                  <a:gd name="T128" fmla="*/ 392 w 392"/>
                  <a:gd name="T129" fmla="*/ 429 h 42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2" h="429">
                    <a:moveTo>
                      <a:pt x="159" y="419"/>
                    </a:moveTo>
                    <a:lnTo>
                      <a:pt x="161" y="340"/>
                    </a:lnTo>
                    <a:lnTo>
                      <a:pt x="177" y="289"/>
                    </a:lnTo>
                    <a:lnTo>
                      <a:pt x="196" y="276"/>
                    </a:lnTo>
                    <a:lnTo>
                      <a:pt x="229" y="276"/>
                    </a:lnTo>
                    <a:lnTo>
                      <a:pt x="260" y="294"/>
                    </a:lnTo>
                    <a:lnTo>
                      <a:pt x="293" y="278"/>
                    </a:lnTo>
                    <a:lnTo>
                      <a:pt x="301" y="235"/>
                    </a:lnTo>
                    <a:lnTo>
                      <a:pt x="392" y="218"/>
                    </a:lnTo>
                    <a:lnTo>
                      <a:pt x="386" y="205"/>
                    </a:lnTo>
                    <a:lnTo>
                      <a:pt x="364" y="187"/>
                    </a:lnTo>
                    <a:lnTo>
                      <a:pt x="324" y="184"/>
                    </a:lnTo>
                    <a:lnTo>
                      <a:pt x="264" y="200"/>
                    </a:lnTo>
                    <a:lnTo>
                      <a:pt x="256" y="187"/>
                    </a:lnTo>
                    <a:lnTo>
                      <a:pt x="263" y="159"/>
                    </a:lnTo>
                    <a:lnTo>
                      <a:pt x="315" y="94"/>
                    </a:lnTo>
                    <a:lnTo>
                      <a:pt x="324" y="63"/>
                    </a:lnTo>
                    <a:lnTo>
                      <a:pt x="290" y="46"/>
                    </a:lnTo>
                    <a:lnTo>
                      <a:pt x="242" y="83"/>
                    </a:lnTo>
                    <a:lnTo>
                      <a:pt x="221" y="124"/>
                    </a:lnTo>
                    <a:lnTo>
                      <a:pt x="214" y="159"/>
                    </a:lnTo>
                    <a:lnTo>
                      <a:pt x="194" y="91"/>
                    </a:lnTo>
                    <a:lnTo>
                      <a:pt x="160" y="26"/>
                    </a:lnTo>
                    <a:lnTo>
                      <a:pt x="128" y="0"/>
                    </a:lnTo>
                    <a:lnTo>
                      <a:pt x="106" y="0"/>
                    </a:lnTo>
                    <a:lnTo>
                      <a:pt x="79" y="21"/>
                    </a:lnTo>
                    <a:lnTo>
                      <a:pt x="84" y="75"/>
                    </a:lnTo>
                    <a:lnTo>
                      <a:pt x="169" y="184"/>
                    </a:lnTo>
                    <a:lnTo>
                      <a:pt x="98" y="164"/>
                    </a:lnTo>
                    <a:lnTo>
                      <a:pt x="33" y="166"/>
                    </a:lnTo>
                    <a:lnTo>
                      <a:pt x="0" y="182"/>
                    </a:lnTo>
                    <a:lnTo>
                      <a:pt x="0" y="223"/>
                    </a:lnTo>
                    <a:lnTo>
                      <a:pt x="128" y="213"/>
                    </a:lnTo>
                    <a:lnTo>
                      <a:pt x="174" y="221"/>
                    </a:lnTo>
                    <a:lnTo>
                      <a:pt x="178" y="234"/>
                    </a:lnTo>
                    <a:lnTo>
                      <a:pt x="137" y="254"/>
                    </a:lnTo>
                    <a:lnTo>
                      <a:pt x="104" y="304"/>
                    </a:lnTo>
                    <a:lnTo>
                      <a:pt x="104" y="372"/>
                    </a:lnTo>
                    <a:lnTo>
                      <a:pt x="116" y="414"/>
                    </a:lnTo>
                    <a:lnTo>
                      <a:pt x="147" y="429"/>
                    </a:lnTo>
                    <a:lnTo>
                      <a:pt x="159" y="419"/>
                    </a:lnTo>
                    <a:close/>
                  </a:path>
                </a:pathLst>
              </a:custGeom>
              <a:solidFill>
                <a:srgbClr val="02C4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7" name="Freeform 16"/>
              <p:cNvSpPr>
                <a:spLocks/>
              </p:cNvSpPr>
              <p:nvPr/>
            </p:nvSpPr>
            <p:spPr bwMode="auto">
              <a:xfrm>
                <a:off x="2814" y="1490"/>
                <a:ext cx="117" cy="388"/>
              </a:xfrm>
              <a:custGeom>
                <a:avLst/>
                <a:gdLst>
                  <a:gd name="T0" fmla="*/ 18 w 117"/>
                  <a:gd name="T1" fmla="*/ 367 h 388"/>
                  <a:gd name="T2" fmla="*/ 41 w 117"/>
                  <a:gd name="T3" fmla="*/ 281 h 388"/>
                  <a:gd name="T4" fmla="*/ 41 w 117"/>
                  <a:gd name="T5" fmla="*/ 203 h 388"/>
                  <a:gd name="T6" fmla="*/ 0 w 117"/>
                  <a:gd name="T7" fmla="*/ 33 h 388"/>
                  <a:gd name="T8" fmla="*/ 30 w 117"/>
                  <a:gd name="T9" fmla="*/ 33 h 388"/>
                  <a:gd name="T10" fmla="*/ 41 w 117"/>
                  <a:gd name="T11" fmla="*/ 0 h 388"/>
                  <a:gd name="T12" fmla="*/ 74 w 117"/>
                  <a:gd name="T13" fmla="*/ 113 h 388"/>
                  <a:gd name="T14" fmla="*/ 103 w 117"/>
                  <a:gd name="T15" fmla="*/ 239 h 388"/>
                  <a:gd name="T16" fmla="*/ 117 w 117"/>
                  <a:gd name="T17" fmla="*/ 358 h 388"/>
                  <a:gd name="T18" fmla="*/ 59 w 117"/>
                  <a:gd name="T19" fmla="*/ 388 h 388"/>
                  <a:gd name="T20" fmla="*/ 18 w 117"/>
                  <a:gd name="T21" fmla="*/ 367 h 388"/>
                  <a:gd name="T22" fmla="*/ 18 w 117"/>
                  <a:gd name="T23" fmla="*/ 367 h 3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7"/>
                  <a:gd name="T37" fmla="*/ 0 h 388"/>
                  <a:gd name="T38" fmla="*/ 117 w 117"/>
                  <a:gd name="T39" fmla="*/ 388 h 3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7" h="388">
                    <a:moveTo>
                      <a:pt x="18" y="367"/>
                    </a:moveTo>
                    <a:lnTo>
                      <a:pt x="41" y="281"/>
                    </a:lnTo>
                    <a:lnTo>
                      <a:pt x="41" y="203"/>
                    </a:lnTo>
                    <a:lnTo>
                      <a:pt x="0" y="33"/>
                    </a:lnTo>
                    <a:lnTo>
                      <a:pt x="30" y="33"/>
                    </a:lnTo>
                    <a:lnTo>
                      <a:pt x="41" y="0"/>
                    </a:lnTo>
                    <a:lnTo>
                      <a:pt x="74" y="113"/>
                    </a:lnTo>
                    <a:lnTo>
                      <a:pt x="103" y="239"/>
                    </a:lnTo>
                    <a:lnTo>
                      <a:pt x="117" y="358"/>
                    </a:lnTo>
                    <a:lnTo>
                      <a:pt x="59" y="388"/>
                    </a:lnTo>
                    <a:lnTo>
                      <a:pt x="18" y="367"/>
                    </a:lnTo>
                    <a:close/>
                  </a:path>
                </a:pathLst>
              </a:custGeom>
              <a:solidFill>
                <a:srgbClr val="DDBA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8" name="Freeform 17"/>
              <p:cNvSpPr>
                <a:spLocks/>
              </p:cNvSpPr>
              <p:nvPr/>
            </p:nvSpPr>
            <p:spPr bwMode="auto">
              <a:xfrm>
                <a:off x="1354" y="1776"/>
                <a:ext cx="628" cy="232"/>
              </a:xfrm>
              <a:custGeom>
                <a:avLst/>
                <a:gdLst>
                  <a:gd name="T0" fmla="*/ 55 w 628"/>
                  <a:gd name="T1" fmla="*/ 7 h 232"/>
                  <a:gd name="T2" fmla="*/ 13 w 628"/>
                  <a:gd name="T3" fmla="*/ 18 h 232"/>
                  <a:gd name="T4" fmla="*/ 7 w 628"/>
                  <a:gd name="T5" fmla="*/ 34 h 232"/>
                  <a:gd name="T6" fmla="*/ 62 w 628"/>
                  <a:gd name="T7" fmla="*/ 43 h 232"/>
                  <a:gd name="T8" fmla="*/ 154 w 628"/>
                  <a:gd name="T9" fmla="*/ 58 h 232"/>
                  <a:gd name="T10" fmla="*/ 143 w 628"/>
                  <a:gd name="T11" fmla="*/ 67 h 232"/>
                  <a:gd name="T12" fmla="*/ 66 w 628"/>
                  <a:gd name="T13" fmla="*/ 72 h 232"/>
                  <a:gd name="T14" fmla="*/ 20 w 628"/>
                  <a:gd name="T15" fmla="*/ 81 h 232"/>
                  <a:gd name="T16" fmla="*/ 34 w 628"/>
                  <a:gd name="T17" fmla="*/ 91 h 232"/>
                  <a:gd name="T18" fmla="*/ 75 w 628"/>
                  <a:gd name="T19" fmla="*/ 102 h 232"/>
                  <a:gd name="T20" fmla="*/ 123 w 628"/>
                  <a:gd name="T21" fmla="*/ 112 h 232"/>
                  <a:gd name="T22" fmla="*/ 119 w 628"/>
                  <a:gd name="T23" fmla="*/ 119 h 232"/>
                  <a:gd name="T24" fmla="*/ 86 w 628"/>
                  <a:gd name="T25" fmla="*/ 126 h 232"/>
                  <a:gd name="T26" fmla="*/ 48 w 628"/>
                  <a:gd name="T27" fmla="*/ 132 h 232"/>
                  <a:gd name="T28" fmla="*/ 119 w 628"/>
                  <a:gd name="T29" fmla="*/ 159 h 232"/>
                  <a:gd name="T30" fmla="*/ 140 w 628"/>
                  <a:gd name="T31" fmla="*/ 177 h 232"/>
                  <a:gd name="T32" fmla="*/ 108 w 628"/>
                  <a:gd name="T33" fmla="*/ 188 h 232"/>
                  <a:gd name="T34" fmla="*/ 248 w 628"/>
                  <a:gd name="T35" fmla="*/ 221 h 232"/>
                  <a:gd name="T36" fmla="*/ 573 w 628"/>
                  <a:gd name="T37" fmla="*/ 215 h 232"/>
                  <a:gd name="T38" fmla="*/ 527 w 628"/>
                  <a:gd name="T39" fmla="*/ 206 h 232"/>
                  <a:gd name="T40" fmla="*/ 487 w 628"/>
                  <a:gd name="T41" fmla="*/ 192 h 232"/>
                  <a:gd name="T42" fmla="*/ 448 w 628"/>
                  <a:gd name="T43" fmla="*/ 180 h 232"/>
                  <a:gd name="T44" fmla="*/ 419 w 628"/>
                  <a:gd name="T45" fmla="*/ 168 h 232"/>
                  <a:gd name="T46" fmla="*/ 406 w 628"/>
                  <a:gd name="T47" fmla="*/ 154 h 232"/>
                  <a:gd name="T48" fmla="*/ 426 w 628"/>
                  <a:gd name="T49" fmla="*/ 149 h 232"/>
                  <a:gd name="T50" fmla="*/ 506 w 628"/>
                  <a:gd name="T51" fmla="*/ 133 h 232"/>
                  <a:gd name="T52" fmla="*/ 463 w 628"/>
                  <a:gd name="T53" fmla="*/ 126 h 232"/>
                  <a:gd name="T54" fmla="*/ 362 w 628"/>
                  <a:gd name="T55" fmla="*/ 108 h 232"/>
                  <a:gd name="T56" fmla="*/ 358 w 628"/>
                  <a:gd name="T57" fmla="*/ 96 h 232"/>
                  <a:gd name="T58" fmla="*/ 402 w 628"/>
                  <a:gd name="T59" fmla="*/ 89 h 232"/>
                  <a:gd name="T60" fmla="*/ 552 w 628"/>
                  <a:gd name="T61" fmla="*/ 83 h 232"/>
                  <a:gd name="T62" fmla="*/ 607 w 628"/>
                  <a:gd name="T63" fmla="*/ 62 h 232"/>
                  <a:gd name="T64" fmla="*/ 596 w 628"/>
                  <a:gd name="T65" fmla="*/ 56 h 232"/>
                  <a:gd name="T66" fmla="*/ 507 w 628"/>
                  <a:gd name="T67" fmla="*/ 50 h 232"/>
                  <a:gd name="T68" fmla="*/ 421 w 628"/>
                  <a:gd name="T69" fmla="*/ 44 h 232"/>
                  <a:gd name="T70" fmla="*/ 500 w 628"/>
                  <a:gd name="T71" fmla="*/ 37 h 232"/>
                  <a:gd name="T72" fmla="*/ 601 w 628"/>
                  <a:gd name="T73" fmla="*/ 32 h 232"/>
                  <a:gd name="T74" fmla="*/ 628 w 628"/>
                  <a:gd name="T75" fmla="*/ 18 h 232"/>
                  <a:gd name="T76" fmla="*/ 613 w 628"/>
                  <a:gd name="T77" fmla="*/ 0 h 232"/>
                  <a:gd name="T78" fmla="*/ 79 w 628"/>
                  <a:gd name="T79" fmla="*/ 2 h 2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28"/>
                  <a:gd name="T121" fmla="*/ 0 h 232"/>
                  <a:gd name="T122" fmla="*/ 628 w 628"/>
                  <a:gd name="T123" fmla="*/ 232 h 23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28" h="232">
                    <a:moveTo>
                      <a:pt x="79" y="2"/>
                    </a:moveTo>
                    <a:lnTo>
                      <a:pt x="55" y="7"/>
                    </a:lnTo>
                    <a:lnTo>
                      <a:pt x="34" y="11"/>
                    </a:lnTo>
                    <a:lnTo>
                      <a:pt x="13" y="18"/>
                    </a:lnTo>
                    <a:lnTo>
                      <a:pt x="0" y="31"/>
                    </a:lnTo>
                    <a:lnTo>
                      <a:pt x="7" y="34"/>
                    </a:lnTo>
                    <a:lnTo>
                      <a:pt x="20" y="38"/>
                    </a:lnTo>
                    <a:lnTo>
                      <a:pt x="62" y="43"/>
                    </a:lnTo>
                    <a:lnTo>
                      <a:pt x="140" y="54"/>
                    </a:lnTo>
                    <a:lnTo>
                      <a:pt x="154" y="58"/>
                    </a:lnTo>
                    <a:lnTo>
                      <a:pt x="154" y="62"/>
                    </a:lnTo>
                    <a:lnTo>
                      <a:pt x="143" y="67"/>
                    </a:lnTo>
                    <a:lnTo>
                      <a:pt x="122" y="68"/>
                    </a:lnTo>
                    <a:lnTo>
                      <a:pt x="66" y="72"/>
                    </a:lnTo>
                    <a:lnTo>
                      <a:pt x="24" y="76"/>
                    </a:lnTo>
                    <a:lnTo>
                      <a:pt x="20" y="81"/>
                    </a:lnTo>
                    <a:lnTo>
                      <a:pt x="23" y="85"/>
                    </a:lnTo>
                    <a:lnTo>
                      <a:pt x="34" y="91"/>
                    </a:lnTo>
                    <a:lnTo>
                      <a:pt x="52" y="97"/>
                    </a:lnTo>
                    <a:lnTo>
                      <a:pt x="75" y="102"/>
                    </a:lnTo>
                    <a:lnTo>
                      <a:pt x="104" y="107"/>
                    </a:lnTo>
                    <a:lnTo>
                      <a:pt x="123" y="112"/>
                    </a:lnTo>
                    <a:lnTo>
                      <a:pt x="128" y="114"/>
                    </a:lnTo>
                    <a:lnTo>
                      <a:pt x="119" y="119"/>
                    </a:lnTo>
                    <a:lnTo>
                      <a:pt x="107" y="123"/>
                    </a:lnTo>
                    <a:lnTo>
                      <a:pt x="86" y="126"/>
                    </a:lnTo>
                    <a:lnTo>
                      <a:pt x="68" y="130"/>
                    </a:lnTo>
                    <a:lnTo>
                      <a:pt x="48" y="132"/>
                    </a:lnTo>
                    <a:lnTo>
                      <a:pt x="108" y="155"/>
                    </a:lnTo>
                    <a:lnTo>
                      <a:pt x="119" y="159"/>
                    </a:lnTo>
                    <a:lnTo>
                      <a:pt x="138" y="167"/>
                    </a:lnTo>
                    <a:lnTo>
                      <a:pt x="140" y="177"/>
                    </a:lnTo>
                    <a:lnTo>
                      <a:pt x="129" y="180"/>
                    </a:lnTo>
                    <a:lnTo>
                      <a:pt x="108" y="188"/>
                    </a:lnTo>
                    <a:lnTo>
                      <a:pt x="104" y="232"/>
                    </a:lnTo>
                    <a:lnTo>
                      <a:pt x="248" y="221"/>
                    </a:lnTo>
                    <a:lnTo>
                      <a:pt x="584" y="219"/>
                    </a:lnTo>
                    <a:lnTo>
                      <a:pt x="573" y="215"/>
                    </a:lnTo>
                    <a:lnTo>
                      <a:pt x="545" y="209"/>
                    </a:lnTo>
                    <a:lnTo>
                      <a:pt x="527" y="206"/>
                    </a:lnTo>
                    <a:lnTo>
                      <a:pt x="507" y="198"/>
                    </a:lnTo>
                    <a:lnTo>
                      <a:pt x="487" y="192"/>
                    </a:lnTo>
                    <a:lnTo>
                      <a:pt x="467" y="188"/>
                    </a:lnTo>
                    <a:lnTo>
                      <a:pt x="448" y="180"/>
                    </a:lnTo>
                    <a:lnTo>
                      <a:pt x="432" y="174"/>
                    </a:lnTo>
                    <a:lnTo>
                      <a:pt x="419" y="168"/>
                    </a:lnTo>
                    <a:lnTo>
                      <a:pt x="409" y="164"/>
                    </a:lnTo>
                    <a:lnTo>
                      <a:pt x="406" y="154"/>
                    </a:lnTo>
                    <a:lnTo>
                      <a:pt x="412" y="150"/>
                    </a:lnTo>
                    <a:lnTo>
                      <a:pt x="426" y="149"/>
                    </a:lnTo>
                    <a:lnTo>
                      <a:pt x="511" y="137"/>
                    </a:lnTo>
                    <a:lnTo>
                      <a:pt x="506" y="133"/>
                    </a:lnTo>
                    <a:lnTo>
                      <a:pt x="490" y="131"/>
                    </a:lnTo>
                    <a:lnTo>
                      <a:pt x="463" y="126"/>
                    </a:lnTo>
                    <a:lnTo>
                      <a:pt x="421" y="120"/>
                    </a:lnTo>
                    <a:lnTo>
                      <a:pt x="362" y="108"/>
                    </a:lnTo>
                    <a:lnTo>
                      <a:pt x="354" y="102"/>
                    </a:lnTo>
                    <a:lnTo>
                      <a:pt x="358" y="96"/>
                    </a:lnTo>
                    <a:lnTo>
                      <a:pt x="375" y="91"/>
                    </a:lnTo>
                    <a:lnTo>
                      <a:pt x="402" y="89"/>
                    </a:lnTo>
                    <a:lnTo>
                      <a:pt x="474" y="85"/>
                    </a:lnTo>
                    <a:lnTo>
                      <a:pt x="552" y="83"/>
                    </a:lnTo>
                    <a:lnTo>
                      <a:pt x="602" y="70"/>
                    </a:lnTo>
                    <a:lnTo>
                      <a:pt x="607" y="62"/>
                    </a:lnTo>
                    <a:lnTo>
                      <a:pt x="605" y="60"/>
                    </a:lnTo>
                    <a:lnTo>
                      <a:pt x="596" y="56"/>
                    </a:lnTo>
                    <a:lnTo>
                      <a:pt x="563" y="54"/>
                    </a:lnTo>
                    <a:lnTo>
                      <a:pt x="507" y="50"/>
                    </a:lnTo>
                    <a:lnTo>
                      <a:pt x="424" y="47"/>
                    </a:lnTo>
                    <a:lnTo>
                      <a:pt x="421" y="44"/>
                    </a:lnTo>
                    <a:lnTo>
                      <a:pt x="437" y="42"/>
                    </a:lnTo>
                    <a:lnTo>
                      <a:pt x="500" y="37"/>
                    </a:lnTo>
                    <a:lnTo>
                      <a:pt x="574" y="34"/>
                    </a:lnTo>
                    <a:lnTo>
                      <a:pt x="601" y="32"/>
                    </a:lnTo>
                    <a:lnTo>
                      <a:pt x="618" y="29"/>
                    </a:lnTo>
                    <a:lnTo>
                      <a:pt x="628" y="18"/>
                    </a:lnTo>
                    <a:lnTo>
                      <a:pt x="621" y="5"/>
                    </a:lnTo>
                    <a:lnTo>
                      <a:pt x="613" y="0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3D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09" name="Freeform 18"/>
              <p:cNvSpPr>
                <a:spLocks/>
              </p:cNvSpPr>
              <p:nvPr/>
            </p:nvSpPr>
            <p:spPr bwMode="auto">
              <a:xfrm>
                <a:off x="3068" y="1473"/>
                <a:ext cx="129" cy="376"/>
              </a:xfrm>
              <a:custGeom>
                <a:avLst/>
                <a:gdLst>
                  <a:gd name="T0" fmla="*/ 0 w 129"/>
                  <a:gd name="T1" fmla="*/ 3 h 376"/>
                  <a:gd name="T2" fmla="*/ 28 w 129"/>
                  <a:gd name="T3" fmla="*/ 0 h 376"/>
                  <a:gd name="T4" fmla="*/ 62 w 129"/>
                  <a:gd name="T5" fmla="*/ 14 h 376"/>
                  <a:gd name="T6" fmla="*/ 71 w 129"/>
                  <a:gd name="T7" fmla="*/ 60 h 376"/>
                  <a:gd name="T8" fmla="*/ 106 w 129"/>
                  <a:gd name="T9" fmla="*/ 157 h 376"/>
                  <a:gd name="T10" fmla="*/ 121 w 129"/>
                  <a:gd name="T11" fmla="*/ 243 h 376"/>
                  <a:gd name="T12" fmla="*/ 129 w 129"/>
                  <a:gd name="T13" fmla="*/ 376 h 376"/>
                  <a:gd name="T14" fmla="*/ 57 w 129"/>
                  <a:gd name="T15" fmla="*/ 368 h 376"/>
                  <a:gd name="T16" fmla="*/ 67 w 129"/>
                  <a:gd name="T17" fmla="*/ 303 h 376"/>
                  <a:gd name="T18" fmla="*/ 48 w 129"/>
                  <a:gd name="T19" fmla="*/ 183 h 376"/>
                  <a:gd name="T20" fmla="*/ 0 w 129"/>
                  <a:gd name="T21" fmla="*/ 3 h 376"/>
                  <a:gd name="T22" fmla="*/ 0 w 129"/>
                  <a:gd name="T23" fmla="*/ 3 h 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"/>
                  <a:gd name="T37" fmla="*/ 0 h 376"/>
                  <a:gd name="T38" fmla="*/ 129 w 129"/>
                  <a:gd name="T39" fmla="*/ 376 h 3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" h="376">
                    <a:moveTo>
                      <a:pt x="0" y="3"/>
                    </a:moveTo>
                    <a:lnTo>
                      <a:pt x="28" y="0"/>
                    </a:lnTo>
                    <a:lnTo>
                      <a:pt x="62" y="14"/>
                    </a:lnTo>
                    <a:lnTo>
                      <a:pt x="71" y="60"/>
                    </a:lnTo>
                    <a:lnTo>
                      <a:pt x="106" y="157"/>
                    </a:lnTo>
                    <a:lnTo>
                      <a:pt x="121" y="243"/>
                    </a:lnTo>
                    <a:lnTo>
                      <a:pt x="129" y="376"/>
                    </a:lnTo>
                    <a:lnTo>
                      <a:pt x="57" y="368"/>
                    </a:lnTo>
                    <a:lnTo>
                      <a:pt x="67" y="303"/>
                    </a:lnTo>
                    <a:lnTo>
                      <a:pt x="48" y="18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DBA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0" name="Freeform 19"/>
              <p:cNvSpPr>
                <a:spLocks/>
              </p:cNvSpPr>
              <p:nvPr/>
            </p:nvSpPr>
            <p:spPr bwMode="auto">
              <a:xfrm>
                <a:off x="2974" y="1195"/>
                <a:ext cx="310" cy="400"/>
              </a:xfrm>
              <a:custGeom>
                <a:avLst/>
                <a:gdLst>
                  <a:gd name="T0" fmla="*/ 5 w 310"/>
                  <a:gd name="T1" fmla="*/ 42 h 400"/>
                  <a:gd name="T2" fmla="*/ 25 w 310"/>
                  <a:gd name="T3" fmla="*/ 89 h 400"/>
                  <a:gd name="T4" fmla="*/ 57 w 310"/>
                  <a:gd name="T5" fmla="*/ 130 h 400"/>
                  <a:gd name="T6" fmla="*/ 69 w 310"/>
                  <a:gd name="T7" fmla="*/ 148 h 400"/>
                  <a:gd name="T8" fmla="*/ 20 w 310"/>
                  <a:gd name="T9" fmla="*/ 145 h 400"/>
                  <a:gd name="T10" fmla="*/ 13 w 310"/>
                  <a:gd name="T11" fmla="*/ 155 h 400"/>
                  <a:gd name="T12" fmla="*/ 78 w 310"/>
                  <a:gd name="T13" fmla="*/ 173 h 400"/>
                  <a:gd name="T14" fmla="*/ 83 w 310"/>
                  <a:gd name="T15" fmla="*/ 203 h 400"/>
                  <a:gd name="T16" fmla="*/ 55 w 310"/>
                  <a:gd name="T17" fmla="*/ 244 h 400"/>
                  <a:gd name="T18" fmla="*/ 28 w 310"/>
                  <a:gd name="T19" fmla="*/ 296 h 400"/>
                  <a:gd name="T20" fmla="*/ 25 w 310"/>
                  <a:gd name="T21" fmla="*/ 333 h 400"/>
                  <a:gd name="T22" fmla="*/ 46 w 310"/>
                  <a:gd name="T23" fmla="*/ 299 h 400"/>
                  <a:gd name="T24" fmla="*/ 76 w 310"/>
                  <a:gd name="T25" fmla="*/ 267 h 400"/>
                  <a:gd name="T26" fmla="*/ 96 w 310"/>
                  <a:gd name="T27" fmla="*/ 260 h 400"/>
                  <a:gd name="T28" fmla="*/ 143 w 310"/>
                  <a:gd name="T29" fmla="*/ 267 h 400"/>
                  <a:gd name="T30" fmla="*/ 167 w 310"/>
                  <a:gd name="T31" fmla="*/ 281 h 400"/>
                  <a:gd name="T32" fmla="*/ 193 w 310"/>
                  <a:gd name="T33" fmla="*/ 297 h 400"/>
                  <a:gd name="T34" fmla="*/ 237 w 310"/>
                  <a:gd name="T35" fmla="*/ 337 h 400"/>
                  <a:gd name="T36" fmla="*/ 269 w 310"/>
                  <a:gd name="T37" fmla="*/ 379 h 400"/>
                  <a:gd name="T38" fmla="*/ 282 w 310"/>
                  <a:gd name="T39" fmla="*/ 390 h 400"/>
                  <a:gd name="T40" fmla="*/ 274 w 310"/>
                  <a:gd name="T41" fmla="*/ 349 h 400"/>
                  <a:gd name="T42" fmla="*/ 255 w 310"/>
                  <a:gd name="T43" fmla="*/ 323 h 400"/>
                  <a:gd name="T44" fmla="*/ 227 w 310"/>
                  <a:gd name="T45" fmla="*/ 291 h 400"/>
                  <a:gd name="T46" fmla="*/ 183 w 310"/>
                  <a:gd name="T47" fmla="*/ 253 h 400"/>
                  <a:gd name="T48" fmla="*/ 171 w 310"/>
                  <a:gd name="T49" fmla="*/ 219 h 400"/>
                  <a:gd name="T50" fmla="*/ 189 w 310"/>
                  <a:gd name="T51" fmla="*/ 206 h 400"/>
                  <a:gd name="T52" fmla="*/ 210 w 310"/>
                  <a:gd name="T53" fmla="*/ 191 h 400"/>
                  <a:gd name="T54" fmla="*/ 237 w 310"/>
                  <a:gd name="T55" fmla="*/ 178 h 400"/>
                  <a:gd name="T56" fmla="*/ 263 w 310"/>
                  <a:gd name="T57" fmla="*/ 167 h 400"/>
                  <a:gd name="T58" fmla="*/ 288 w 310"/>
                  <a:gd name="T59" fmla="*/ 162 h 400"/>
                  <a:gd name="T60" fmla="*/ 303 w 310"/>
                  <a:gd name="T61" fmla="*/ 156 h 400"/>
                  <a:gd name="T62" fmla="*/ 277 w 310"/>
                  <a:gd name="T63" fmla="*/ 148 h 400"/>
                  <a:gd name="T64" fmla="*/ 223 w 310"/>
                  <a:gd name="T65" fmla="*/ 150 h 400"/>
                  <a:gd name="T66" fmla="*/ 184 w 310"/>
                  <a:gd name="T67" fmla="*/ 161 h 400"/>
                  <a:gd name="T68" fmla="*/ 161 w 310"/>
                  <a:gd name="T69" fmla="*/ 170 h 400"/>
                  <a:gd name="T70" fmla="*/ 134 w 310"/>
                  <a:gd name="T71" fmla="*/ 183 h 400"/>
                  <a:gd name="T72" fmla="*/ 145 w 310"/>
                  <a:gd name="T73" fmla="*/ 105 h 400"/>
                  <a:gd name="T74" fmla="*/ 161 w 310"/>
                  <a:gd name="T75" fmla="*/ 44 h 400"/>
                  <a:gd name="T76" fmla="*/ 175 w 310"/>
                  <a:gd name="T77" fmla="*/ 20 h 400"/>
                  <a:gd name="T78" fmla="*/ 184 w 310"/>
                  <a:gd name="T79" fmla="*/ 0 h 400"/>
                  <a:gd name="T80" fmla="*/ 153 w 310"/>
                  <a:gd name="T81" fmla="*/ 29 h 400"/>
                  <a:gd name="T82" fmla="*/ 120 w 310"/>
                  <a:gd name="T83" fmla="*/ 94 h 400"/>
                  <a:gd name="T84" fmla="*/ 101 w 310"/>
                  <a:gd name="T85" fmla="*/ 148 h 400"/>
                  <a:gd name="T86" fmla="*/ 1 w 310"/>
                  <a:gd name="T87" fmla="*/ 29 h 4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0"/>
                  <a:gd name="T133" fmla="*/ 0 h 400"/>
                  <a:gd name="T134" fmla="*/ 310 w 310"/>
                  <a:gd name="T135" fmla="*/ 400 h 4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0" h="400">
                    <a:moveTo>
                      <a:pt x="1" y="29"/>
                    </a:moveTo>
                    <a:lnTo>
                      <a:pt x="5" y="42"/>
                    </a:lnTo>
                    <a:lnTo>
                      <a:pt x="17" y="71"/>
                    </a:lnTo>
                    <a:lnTo>
                      <a:pt x="25" y="89"/>
                    </a:lnTo>
                    <a:lnTo>
                      <a:pt x="39" y="109"/>
                    </a:lnTo>
                    <a:lnTo>
                      <a:pt x="57" y="130"/>
                    </a:lnTo>
                    <a:lnTo>
                      <a:pt x="79" y="150"/>
                    </a:lnTo>
                    <a:lnTo>
                      <a:pt x="69" y="148"/>
                    </a:lnTo>
                    <a:lnTo>
                      <a:pt x="46" y="145"/>
                    </a:lnTo>
                    <a:lnTo>
                      <a:pt x="20" y="145"/>
                    </a:lnTo>
                    <a:lnTo>
                      <a:pt x="0" y="154"/>
                    </a:lnTo>
                    <a:lnTo>
                      <a:pt x="13" y="155"/>
                    </a:lnTo>
                    <a:lnTo>
                      <a:pt x="46" y="162"/>
                    </a:lnTo>
                    <a:lnTo>
                      <a:pt x="78" y="173"/>
                    </a:lnTo>
                    <a:lnTo>
                      <a:pt x="94" y="188"/>
                    </a:lnTo>
                    <a:lnTo>
                      <a:pt x="83" y="203"/>
                    </a:lnTo>
                    <a:lnTo>
                      <a:pt x="69" y="221"/>
                    </a:lnTo>
                    <a:lnTo>
                      <a:pt x="55" y="244"/>
                    </a:lnTo>
                    <a:lnTo>
                      <a:pt x="41" y="268"/>
                    </a:lnTo>
                    <a:lnTo>
                      <a:pt x="28" y="296"/>
                    </a:lnTo>
                    <a:lnTo>
                      <a:pt x="18" y="349"/>
                    </a:lnTo>
                    <a:lnTo>
                      <a:pt x="25" y="333"/>
                    </a:lnTo>
                    <a:lnTo>
                      <a:pt x="33" y="317"/>
                    </a:lnTo>
                    <a:lnTo>
                      <a:pt x="46" y="299"/>
                    </a:lnTo>
                    <a:lnTo>
                      <a:pt x="60" y="281"/>
                    </a:lnTo>
                    <a:lnTo>
                      <a:pt x="76" y="267"/>
                    </a:lnTo>
                    <a:lnTo>
                      <a:pt x="87" y="263"/>
                    </a:lnTo>
                    <a:lnTo>
                      <a:pt x="96" y="260"/>
                    </a:lnTo>
                    <a:lnTo>
                      <a:pt x="120" y="260"/>
                    </a:lnTo>
                    <a:lnTo>
                      <a:pt x="143" y="267"/>
                    </a:lnTo>
                    <a:lnTo>
                      <a:pt x="156" y="273"/>
                    </a:lnTo>
                    <a:lnTo>
                      <a:pt x="167" y="281"/>
                    </a:lnTo>
                    <a:lnTo>
                      <a:pt x="179" y="289"/>
                    </a:lnTo>
                    <a:lnTo>
                      <a:pt x="193" y="297"/>
                    </a:lnTo>
                    <a:lnTo>
                      <a:pt x="215" y="315"/>
                    </a:lnTo>
                    <a:lnTo>
                      <a:pt x="237" y="337"/>
                    </a:lnTo>
                    <a:lnTo>
                      <a:pt x="253" y="360"/>
                    </a:lnTo>
                    <a:lnTo>
                      <a:pt x="269" y="379"/>
                    </a:lnTo>
                    <a:lnTo>
                      <a:pt x="277" y="400"/>
                    </a:lnTo>
                    <a:lnTo>
                      <a:pt x="282" y="390"/>
                    </a:lnTo>
                    <a:lnTo>
                      <a:pt x="277" y="361"/>
                    </a:lnTo>
                    <a:lnTo>
                      <a:pt x="274" y="349"/>
                    </a:lnTo>
                    <a:lnTo>
                      <a:pt x="265" y="337"/>
                    </a:lnTo>
                    <a:lnTo>
                      <a:pt x="255" y="323"/>
                    </a:lnTo>
                    <a:lnTo>
                      <a:pt x="244" y="308"/>
                    </a:lnTo>
                    <a:lnTo>
                      <a:pt x="227" y="291"/>
                    </a:lnTo>
                    <a:lnTo>
                      <a:pt x="208" y="273"/>
                    </a:lnTo>
                    <a:lnTo>
                      <a:pt x="183" y="253"/>
                    </a:lnTo>
                    <a:lnTo>
                      <a:pt x="154" y="232"/>
                    </a:lnTo>
                    <a:lnTo>
                      <a:pt x="171" y="219"/>
                    </a:lnTo>
                    <a:lnTo>
                      <a:pt x="178" y="213"/>
                    </a:lnTo>
                    <a:lnTo>
                      <a:pt x="189" y="206"/>
                    </a:lnTo>
                    <a:lnTo>
                      <a:pt x="200" y="198"/>
                    </a:lnTo>
                    <a:lnTo>
                      <a:pt x="210" y="191"/>
                    </a:lnTo>
                    <a:lnTo>
                      <a:pt x="222" y="184"/>
                    </a:lnTo>
                    <a:lnTo>
                      <a:pt x="237" y="178"/>
                    </a:lnTo>
                    <a:lnTo>
                      <a:pt x="248" y="172"/>
                    </a:lnTo>
                    <a:lnTo>
                      <a:pt x="263" y="167"/>
                    </a:lnTo>
                    <a:lnTo>
                      <a:pt x="274" y="165"/>
                    </a:lnTo>
                    <a:lnTo>
                      <a:pt x="288" y="162"/>
                    </a:lnTo>
                    <a:lnTo>
                      <a:pt x="310" y="165"/>
                    </a:lnTo>
                    <a:lnTo>
                      <a:pt x="303" y="156"/>
                    </a:lnTo>
                    <a:lnTo>
                      <a:pt x="294" y="151"/>
                    </a:lnTo>
                    <a:lnTo>
                      <a:pt x="277" y="148"/>
                    </a:lnTo>
                    <a:lnTo>
                      <a:pt x="255" y="145"/>
                    </a:lnTo>
                    <a:lnTo>
                      <a:pt x="223" y="150"/>
                    </a:lnTo>
                    <a:lnTo>
                      <a:pt x="205" y="155"/>
                    </a:lnTo>
                    <a:lnTo>
                      <a:pt x="184" y="161"/>
                    </a:lnTo>
                    <a:lnTo>
                      <a:pt x="172" y="166"/>
                    </a:lnTo>
                    <a:lnTo>
                      <a:pt x="161" y="170"/>
                    </a:lnTo>
                    <a:lnTo>
                      <a:pt x="148" y="177"/>
                    </a:lnTo>
                    <a:lnTo>
                      <a:pt x="134" y="183"/>
                    </a:lnTo>
                    <a:lnTo>
                      <a:pt x="138" y="160"/>
                    </a:lnTo>
                    <a:lnTo>
                      <a:pt x="145" y="105"/>
                    </a:lnTo>
                    <a:lnTo>
                      <a:pt x="151" y="76"/>
                    </a:lnTo>
                    <a:lnTo>
                      <a:pt x="161" y="44"/>
                    </a:lnTo>
                    <a:lnTo>
                      <a:pt x="167" y="32"/>
                    </a:lnTo>
                    <a:lnTo>
                      <a:pt x="175" y="20"/>
                    </a:lnTo>
                    <a:lnTo>
                      <a:pt x="190" y="2"/>
                    </a:lnTo>
                    <a:lnTo>
                      <a:pt x="184" y="0"/>
                    </a:lnTo>
                    <a:lnTo>
                      <a:pt x="165" y="13"/>
                    </a:lnTo>
                    <a:lnTo>
                      <a:pt x="153" y="29"/>
                    </a:lnTo>
                    <a:lnTo>
                      <a:pt x="138" y="55"/>
                    </a:lnTo>
                    <a:lnTo>
                      <a:pt x="120" y="94"/>
                    </a:lnTo>
                    <a:lnTo>
                      <a:pt x="111" y="119"/>
                    </a:lnTo>
                    <a:lnTo>
                      <a:pt x="101" y="14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1CF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1" name="Freeform 20"/>
              <p:cNvSpPr>
                <a:spLocks/>
              </p:cNvSpPr>
              <p:nvPr/>
            </p:nvSpPr>
            <p:spPr bwMode="auto">
              <a:xfrm>
                <a:off x="2624" y="1289"/>
                <a:ext cx="286" cy="337"/>
              </a:xfrm>
              <a:custGeom>
                <a:avLst/>
                <a:gdLst>
                  <a:gd name="T0" fmla="*/ 0 w 286"/>
                  <a:gd name="T1" fmla="*/ 149 h 337"/>
                  <a:gd name="T2" fmla="*/ 12 w 286"/>
                  <a:gd name="T3" fmla="*/ 148 h 337"/>
                  <a:gd name="T4" fmla="*/ 44 w 286"/>
                  <a:gd name="T5" fmla="*/ 143 h 337"/>
                  <a:gd name="T6" fmla="*/ 87 w 286"/>
                  <a:gd name="T7" fmla="*/ 140 h 337"/>
                  <a:gd name="T8" fmla="*/ 132 w 286"/>
                  <a:gd name="T9" fmla="*/ 148 h 337"/>
                  <a:gd name="T10" fmla="*/ 119 w 286"/>
                  <a:gd name="T11" fmla="*/ 132 h 337"/>
                  <a:gd name="T12" fmla="*/ 106 w 286"/>
                  <a:gd name="T13" fmla="*/ 115 h 337"/>
                  <a:gd name="T14" fmla="*/ 93 w 286"/>
                  <a:gd name="T15" fmla="*/ 96 h 337"/>
                  <a:gd name="T16" fmla="*/ 79 w 286"/>
                  <a:gd name="T17" fmla="*/ 73 h 337"/>
                  <a:gd name="T18" fmla="*/ 68 w 286"/>
                  <a:gd name="T19" fmla="*/ 47 h 337"/>
                  <a:gd name="T20" fmla="*/ 59 w 286"/>
                  <a:gd name="T21" fmla="*/ 0 h 337"/>
                  <a:gd name="T22" fmla="*/ 161 w 286"/>
                  <a:gd name="T23" fmla="*/ 138 h 337"/>
                  <a:gd name="T24" fmla="*/ 166 w 286"/>
                  <a:gd name="T25" fmla="*/ 122 h 337"/>
                  <a:gd name="T26" fmla="*/ 172 w 286"/>
                  <a:gd name="T27" fmla="*/ 107 h 337"/>
                  <a:gd name="T28" fmla="*/ 182 w 286"/>
                  <a:gd name="T29" fmla="*/ 89 h 337"/>
                  <a:gd name="T30" fmla="*/ 192 w 286"/>
                  <a:gd name="T31" fmla="*/ 68 h 337"/>
                  <a:gd name="T32" fmla="*/ 205 w 286"/>
                  <a:gd name="T33" fmla="*/ 51 h 337"/>
                  <a:gd name="T34" fmla="*/ 220 w 286"/>
                  <a:gd name="T35" fmla="*/ 38 h 337"/>
                  <a:gd name="T36" fmla="*/ 229 w 286"/>
                  <a:gd name="T37" fmla="*/ 33 h 337"/>
                  <a:gd name="T38" fmla="*/ 238 w 286"/>
                  <a:gd name="T39" fmla="*/ 32 h 337"/>
                  <a:gd name="T40" fmla="*/ 229 w 286"/>
                  <a:gd name="T41" fmla="*/ 49 h 337"/>
                  <a:gd name="T42" fmla="*/ 213 w 286"/>
                  <a:gd name="T43" fmla="*/ 89 h 337"/>
                  <a:gd name="T44" fmla="*/ 192 w 286"/>
                  <a:gd name="T45" fmla="*/ 165 h 337"/>
                  <a:gd name="T46" fmla="*/ 205 w 286"/>
                  <a:gd name="T47" fmla="*/ 159 h 337"/>
                  <a:gd name="T48" fmla="*/ 231 w 286"/>
                  <a:gd name="T49" fmla="*/ 154 h 337"/>
                  <a:gd name="T50" fmla="*/ 260 w 286"/>
                  <a:gd name="T51" fmla="*/ 150 h 337"/>
                  <a:gd name="T52" fmla="*/ 286 w 286"/>
                  <a:gd name="T53" fmla="*/ 151 h 337"/>
                  <a:gd name="T54" fmla="*/ 271 w 286"/>
                  <a:gd name="T55" fmla="*/ 156 h 337"/>
                  <a:gd name="T56" fmla="*/ 257 w 286"/>
                  <a:gd name="T57" fmla="*/ 165 h 337"/>
                  <a:gd name="T58" fmla="*/ 242 w 286"/>
                  <a:gd name="T59" fmla="*/ 172 h 337"/>
                  <a:gd name="T60" fmla="*/ 232 w 286"/>
                  <a:gd name="T61" fmla="*/ 177 h 337"/>
                  <a:gd name="T62" fmla="*/ 224 w 286"/>
                  <a:gd name="T63" fmla="*/ 180 h 337"/>
                  <a:gd name="T64" fmla="*/ 209 w 286"/>
                  <a:gd name="T65" fmla="*/ 192 h 337"/>
                  <a:gd name="T66" fmla="*/ 196 w 286"/>
                  <a:gd name="T67" fmla="*/ 216 h 337"/>
                  <a:gd name="T68" fmla="*/ 176 w 286"/>
                  <a:gd name="T69" fmla="*/ 213 h 337"/>
                  <a:gd name="T70" fmla="*/ 134 w 286"/>
                  <a:gd name="T71" fmla="*/ 216 h 337"/>
                  <a:gd name="T72" fmla="*/ 95 w 286"/>
                  <a:gd name="T73" fmla="*/ 249 h 337"/>
                  <a:gd name="T74" fmla="*/ 86 w 286"/>
                  <a:gd name="T75" fmla="*/ 285 h 337"/>
                  <a:gd name="T76" fmla="*/ 86 w 286"/>
                  <a:gd name="T77" fmla="*/ 337 h 337"/>
                  <a:gd name="T78" fmla="*/ 77 w 286"/>
                  <a:gd name="T79" fmla="*/ 319 h 337"/>
                  <a:gd name="T80" fmla="*/ 73 w 286"/>
                  <a:gd name="T81" fmla="*/ 273 h 337"/>
                  <a:gd name="T82" fmla="*/ 79 w 286"/>
                  <a:gd name="T83" fmla="*/ 248 h 337"/>
                  <a:gd name="T84" fmla="*/ 86 w 286"/>
                  <a:gd name="T85" fmla="*/ 234 h 337"/>
                  <a:gd name="T86" fmla="*/ 93 w 286"/>
                  <a:gd name="T87" fmla="*/ 221 h 337"/>
                  <a:gd name="T88" fmla="*/ 105 w 286"/>
                  <a:gd name="T89" fmla="*/ 210 h 337"/>
                  <a:gd name="T90" fmla="*/ 111 w 286"/>
                  <a:gd name="T91" fmla="*/ 205 h 337"/>
                  <a:gd name="T92" fmla="*/ 119 w 286"/>
                  <a:gd name="T93" fmla="*/ 201 h 337"/>
                  <a:gd name="T94" fmla="*/ 128 w 286"/>
                  <a:gd name="T95" fmla="*/ 196 h 337"/>
                  <a:gd name="T96" fmla="*/ 137 w 286"/>
                  <a:gd name="T97" fmla="*/ 192 h 337"/>
                  <a:gd name="T98" fmla="*/ 160 w 286"/>
                  <a:gd name="T99" fmla="*/ 185 h 337"/>
                  <a:gd name="T100" fmla="*/ 0 w 286"/>
                  <a:gd name="T101" fmla="*/ 149 h 337"/>
                  <a:gd name="T102" fmla="*/ 0 w 286"/>
                  <a:gd name="T103" fmla="*/ 149 h 3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6"/>
                  <a:gd name="T157" fmla="*/ 0 h 337"/>
                  <a:gd name="T158" fmla="*/ 286 w 286"/>
                  <a:gd name="T159" fmla="*/ 337 h 33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6" h="337">
                    <a:moveTo>
                      <a:pt x="0" y="149"/>
                    </a:moveTo>
                    <a:lnTo>
                      <a:pt x="12" y="148"/>
                    </a:lnTo>
                    <a:lnTo>
                      <a:pt x="44" y="143"/>
                    </a:lnTo>
                    <a:lnTo>
                      <a:pt x="87" y="140"/>
                    </a:lnTo>
                    <a:lnTo>
                      <a:pt x="132" y="148"/>
                    </a:lnTo>
                    <a:lnTo>
                      <a:pt x="119" y="132"/>
                    </a:lnTo>
                    <a:lnTo>
                      <a:pt x="106" y="115"/>
                    </a:lnTo>
                    <a:lnTo>
                      <a:pt x="93" y="96"/>
                    </a:lnTo>
                    <a:lnTo>
                      <a:pt x="79" y="73"/>
                    </a:lnTo>
                    <a:lnTo>
                      <a:pt x="68" y="47"/>
                    </a:lnTo>
                    <a:lnTo>
                      <a:pt x="59" y="0"/>
                    </a:lnTo>
                    <a:lnTo>
                      <a:pt x="161" y="138"/>
                    </a:lnTo>
                    <a:lnTo>
                      <a:pt x="166" y="122"/>
                    </a:lnTo>
                    <a:lnTo>
                      <a:pt x="172" y="107"/>
                    </a:lnTo>
                    <a:lnTo>
                      <a:pt x="182" y="89"/>
                    </a:lnTo>
                    <a:lnTo>
                      <a:pt x="192" y="68"/>
                    </a:lnTo>
                    <a:lnTo>
                      <a:pt x="205" y="51"/>
                    </a:lnTo>
                    <a:lnTo>
                      <a:pt x="220" y="38"/>
                    </a:lnTo>
                    <a:lnTo>
                      <a:pt x="229" y="33"/>
                    </a:lnTo>
                    <a:lnTo>
                      <a:pt x="238" y="32"/>
                    </a:lnTo>
                    <a:lnTo>
                      <a:pt x="229" y="49"/>
                    </a:lnTo>
                    <a:lnTo>
                      <a:pt x="213" y="89"/>
                    </a:lnTo>
                    <a:lnTo>
                      <a:pt x="192" y="165"/>
                    </a:lnTo>
                    <a:lnTo>
                      <a:pt x="205" y="159"/>
                    </a:lnTo>
                    <a:lnTo>
                      <a:pt x="231" y="154"/>
                    </a:lnTo>
                    <a:lnTo>
                      <a:pt x="260" y="150"/>
                    </a:lnTo>
                    <a:lnTo>
                      <a:pt x="286" y="151"/>
                    </a:lnTo>
                    <a:lnTo>
                      <a:pt x="271" y="156"/>
                    </a:lnTo>
                    <a:lnTo>
                      <a:pt x="257" y="165"/>
                    </a:lnTo>
                    <a:lnTo>
                      <a:pt x="242" y="172"/>
                    </a:lnTo>
                    <a:lnTo>
                      <a:pt x="232" y="177"/>
                    </a:lnTo>
                    <a:lnTo>
                      <a:pt x="224" y="180"/>
                    </a:lnTo>
                    <a:lnTo>
                      <a:pt x="209" y="192"/>
                    </a:lnTo>
                    <a:lnTo>
                      <a:pt x="196" y="216"/>
                    </a:lnTo>
                    <a:lnTo>
                      <a:pt x="176" y="213"/>
                    </a:lnTo>
                    <a:lnTo>
                      <a:pt x="134" y="216"/>
                    </a:lnTo>
                    <a:lnTo>
                      <a:pt x="95" y="249"/>
                    </a:lnTo>
                    <a:lnTo>
                      <a:pt x="86" y="285"/>
                    </a:lnTo>
                    <a:lnTo>
                      <a:pt x="86" y="337"/>
                    </a:lnTo>
                    <a:lnTo>
                      <a:pt x="77" y="319"/>
                    </a:lnTo>
                    <a:lnTo>
                      <a:pt x="73" y="273"/>
                    </a:lnTo>
                    <a:lnTo>
                      <a:pt x="79" y="248"/>
                    </a:lnTo>
                    <a:lnTo>
                      <a:pt x="86" y="234"/>
                    </a:lnTo>
                    <a:lnTo>
                      <a:pt x="93" y="221"/>
                    </a:lnTo>
                    <a:lnTo>
                      <a:pt x="105" y="210"/>
                    </a:lnTo>
                    <a:lnTo>
                      <a:pt x="111" y="205"/>
                    </a:lnTo>
                    <a:lnTo>
                      <a:pt x="119" y="201"/>
                    </a:lnTo>
                    <a:lnTo>
                      <a:pt x="128" y="196"/>
                    </a:lnTo>
                    <a:lnTo>
                      <a:pt x="137" y="192"/>
                    </a:lnTo>
                    <a:lnTo>
                      <a:pt x="160" y="18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1CFF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2" name="Freeform 41"/>
              <p:cNvSpPr>
                <a:spLocks/>
              </p:cNvSpPr>
              <p:nvPr/>
            </p:nvSpPr>
            <p:spPr bwMode="auto">
              <a:xfrm>
                <a:off x="2294" y="3045"/>
                <a:ext cx="188" cy="88"/>
              </a:xfrm>
              <a:custGeom>
                <a:avLst/>
                <a:gdLst>
                  <a:gd name="T0" fmla="*/ 90 w 188"/>
                  <a:gd name="T1" fmla="*/ 0 h 88"/>
                  <a:gd name="T2" fmla="*/ 21 w 188"/>
                  <a:gd name="T3" fmla="*/ 43 h 88"/>
                  <a:gd name="T4" fmla="*/ 0 w 188"/>
                  <a:gd name="T5" fmla="*/ 72 h 88"/>
                  <a:gd name="T6" fmla="*/ 15 w 188"/>
                  <a:gd name="T7" fmla="*/ 88 h 88"/>
                  <a:gd name="T8" fmla="*/ 81 w 188"/>
                  <a:gd name="T9" fmla="*/ 75 h 88"/>
                  <a:gd name="T10" fmla="*/ 188 w 188"/>
                  <a:gd name="T11" fmla="*/ 13 h 88"/>
                  <a:gd name="T12" fmla="*/ 90 w 188"/>
                  <a:gd name="T13" fmla="*/ 0 h 88"/>
                  <a:gd name="T14" fmla="*/ 90 w 188"/>
                  <a:gd name="T15" fmla="*/ 0 h 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8"/>
                  <a:gd name="T25" fmla="*/ 0 h 88"/>
                  <a:gd name="T26" fmla="*/ 188 w 188"/>
                  <a:gd name="T27" fmla="*/ 88 h 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8" h="88">
                    <a:moveTo>
                      <a:pt x="90" y="0"/>
                    </a:moveTo>
                    <a:lnTo>
                      <a:pt x="21" y="43"/>
                    </a:lnTo>
                    <a:lnTo>
                      <a:pt x="0" y="72"/>
                    </a:lnTo>
                    <a:lnTo>
                      <a:pt x="15" y="88"/>
                    </a:lnTo>
                    <a:lnTo>
                      <a:pt x="81" y="75"/>
                    </a:lnTo>
                    <a:lnTo>
                      <a:pt x="188" y="1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3" name="Freeform 104"/>
              <p:cNvSpPr>
                <a:spLocks/>
              </p:cNvSpPr>
              <p:nvPr/>
            </p:nvSpPr>
            <p:spPr bwMode="auto">
              <a:xfrm>
                <a:off x="791" y="1950"/>
                <a:ext cx="504" cy="39"/>
              </a:xfrm>
              <a:custGeom>
                <a:avLst/>
                <a:gdLst>
                  <a:gd name="T0" fmla="*/ 499 w 504"/>
                  <a:gd name="T1" fmla="*/ 21 h 39"/>
                  <a:gd name="T2" fmla="*/ 488 w 504"/>
                  <a:gd name="T3" fmla="*/ 21 h 39"/>
                  <a:gd name="T4" fmla="*/ 437 w 504"/>
                  <a:gd name="T5" fmla="*/ 16 h 39"/>
                  <a:gd name="T6" fmla="*/ 409 w 504"/>
                  <a:gd name="T7" fmla="*/ 10 h 39"/>
                  <a:gd name="T8" fmla="*/ 379 w 504"/>
                  <a:gd name="T9" fmla="*/ 10 h 39"/>
                  <a:gd name="T10" fmla="*/ 323 w 504"/>
                  <a:gd name="T11" fmla="*/ 16 h 39"/>
                  <a:gd name="T12" fmla="*/ 294 w 504"/>
                  <a:gd name="T13" fmla="*/ 18 h 39"/>
                  <a:gd name="T14" fmla="*/ 262 w 504"/>
                  <a:gd name="T15" fmla="*/ 16 h 39"/>
                  <a:gd name="T16" fmla="*/ 204 w 504"/>
                  <a:gd name="T17" fmla="*/ 4 h 39"/>
                  <a:gd name="T18" fmla="*/ 188 w 504"/>
                  <a:gd name="T19" fmla="*/ 0 h 39"/>
                  <a:gd name="T20" fmla="*/ 173 w 504"/>
                  <a:gd name="T21" fmla="*/ 0 h 39"/>
                  <a:gd name="T22" fmla="*/ 133 w 504"/>
                  <a:gd name="T23" fmla="*/ 5 h 39"/>
                  <a:gd name="T24" fmla="*/ 95 w 504"/>
                  <a:gd name="T25" fmla="*/ 10 h 39"/>
                  <a:gd name="T26" fmla="*/ 65 w 504"/>
                  <a:gd name="T27" fmla="*/ 9 h 39"/>
                  <a:gd name="T28" fmla="*/ 37 w 504"/>
                  <a:gd name="T29" fmla="*/ 4 h 39"/>
                  <a:gd name="T30" fmla="*/ 10 w 504"/>
                  <a:gd name="T31" fmla="*/ 3 h 39"/>
                  <a:gd name="T32" fmla="*/ 0 w 504"/>
                  <a:gd name="T33" fmla="*/ 5 h 39"/>
                  <a:gd name="T34" fmla="*/ 7 w 504"/>
                  <a:gd name="T35" fmla="*/ 10 h 39"/>
                  <a:gd name="T36" fmla="*/ 14 w 504"/>
                  <a:gd name="T37" fmla="*/ 14 h 39"/>
                  <a:gd name="T38" fmla="*/ 22 w 504"/>
                  <a:gd name="T39" fmla="*/ 17 h 39"/>
                  <a:gd name="T40" fmla="*/ 33 w 504"/>
                  <a:gd name="T41" fmla="*/ 22 h 39"/>
                  <a:gd name="T42" fmla="*/ 44 w 504"/>
                  <a:gd name="T43" fmla="*/ 24 h 39"/>
                  <a:gd name="T44" fmla="*/ 65 w 504"/>
                  <a:gd name="T45" fmla="*/ 28 h 39"/>
                  <a:gd name="T46" fmla="*/ 106 w 504"/>
                  <a:gd name="T47" fmla="*/ 27 h 39"/>
                  <a:gd name="T48" fmla="*/ 144 w 504"/>
                  <a:gd name="T49" fmla="*/ 22 h 39"/>
                  <a:gd name="T50" fmla="*/ 179 w 504"/>
                  <a:gd name="T51" fmla="*/ 21 h 39"/>
                  <a:gd name="T52" fmla="*/ 214 w 504"/>
                  <a:gd name="T53" fmla="*/ 27 h 39"/>
                  <a:gd name="T54" fmla="*/ 236 w 504"/>
                  <a:gd name="T55" fmla="*/ 32 h 39"/>
                  <a:gd name="T56" fmla="*/ 259 w 504"/>
                  <a:gd name="T57" fmla="*/ 34 h 39"/>
                  <a:gd name="T58" fmla="*/ 301 w 504"/>
                  <a:gd name="T59" fmla="*/ 39 h 39"/>
                  <a:gd name="T60" fmla="*/ 338 w 504"/>
                  <a:gd name="T61" fmla="*/ 34 h 39"/>
                  <a:gd name="T62" fmla="*/ 352 w 504"/>
                  <a:gd name="T63" fmla="*/ 29 h 39"/>
                  <a:gd name="T64" fmla="*/ 369 w 504"/>
                  <a:gd name="T65" fmla="*/ 29 h 39"/>
                  <a:gd name="T66" fmla="*/ 401 w 504"/>
                  <a:gd name="T67" fmla="*/ 29 h 39"/>
                  <a:gd name="T68" fmla="*/ 429 w 504"/>
                  <a:gd name="T69" fmla="*/ 34 h 39"/>
                  <a:gd name="T70" fmla="*/ 450 w 504"/>
                  <a:gd name="T71" fmla="*/ 36 h 39"/>
                  <a:gd name="T72" fmla="*/ 497 w 504"/>
                  <a:gd name="T73" fmla="*/ 38 h 39"/>
                  <a:gd name="T74" fmla="*/ 504 w 504"/>
                  <a:gd name="T75" fmla="*/ 30 h 39"/>
                  <a:gd name="T76" fmla="*/ 499 w 504"/>
                  <a:gd name="T77" fmla="*/ 21 h 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4"/>
                  <a:gd name="T118" fmla="*/ 0 h 39"/>
                  <a:gd name="T119" fmla="*/ 504 w 504"/>
                  <a:gd name="T120" fmla="*/ 39 h 3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4" h="39">
                    <a:moveTo>
                      <a:pt x="499" y="21"/>
                    </a:moveTo>
                    <a:lnTo>
                      <a:pt x="488" y="21"/>
                    </a:lnTo>
                    <a:lnTo>
                      <a:pt x="437" y="16"/>
                    </a:lnTo>
                    <a:lnTo>
                      <a:pt x="409" y="10"/>
                    </a:lnTo>
                    <a:lnTo>
                      <a:pt x="379" y="10"/>
                    </a:lnTo>
                    <a:lnTo>
                      <a:pt x="323" y="16"/>
                    </a:lnTo>
                    <a:lnTo>
                      <a:pt x="294" y="18"/>
                    </a:lnTo>
                    <a:lnTo>
                      <a:pt x="262" y="16"/>
                    </a:lnTo>
                    <a:lnTo>
                      <a:pt x="204" y="4"/>
                    </a:lnTo>
                    <a:lnTo>
                      <a:pt x="188" y="0"/>
                    </a:lnTo>
                    <a:lnTo>
                      <a:pt x="173" y="0"/>
                    </a:lnTo>
                    <a:lnTo>
                      <a:pt x="133" y="5"/>
                    </a:lnTo>
                    <a:lnTo>
                      <a:pt x="95" y="10"/>
                    </a:lnTo>
                    <a:lnTo>
                      <a:pt x="65" y="9"/>
                    </a:lnTo>
                    <a:lnTo>
                      <a:pt x="37" y="4"/>
                    </a:lnTo>
                    <a:lnTo>
                      <a:pt x="10" y="3"/>
                    </a:lnTo>
                    <a:lnTo>
                      <a:pt x="0" y="5"/>
                    </a:lnTo>
                    <a:lnTo>
                      <a:pt x="7" y="10"/>
                    </a:lnTo>
                    <a:lnTo>
                      <a:pt x="14" y="14"/>
                    </a:lnTo>
                    <a:lnTo>
                      <a:pt x="22" y="17"/>
                    </a:lnTo>
                    <a:lnTo>
                      <a:pt x="33" y="22"/>
                    </a:lnTo>
                    <a:lnTo>
                      <a:pt x="44" y="24"/>
                    </a:lnTo>
                    <a:lnTo>
                      <a:pt x="65" y="28"/>
                    </a:lnTo>
                    <a:lnTo>
                      <a:pt x="106" y="27"/>
                    </a:lnTo>
                    <a:lnTo>
                      <a:pt x="144" y="22"/>
                    </a:lnTo>
                    <a:lnTo>
                      <a:pt x="179" y="21"/>
                    </a:lnTo>
                    <a:lnTo>
                      <a:pt x="214" y="27"/>
                    </a:lnTo>
                    <a:lnTo>
                      <a:pt x="236" y="32"/>
                    </a:lnTo>
                    <a:lnTo>
                      <a:pt x="259" y="34"/>
                    </a:lnTo>
                    <a:lnTo>
                      <a:pt x="301" y="39"/>
                    </a:lnTo>
                    <a:lnTo>
                      <a:pt x="338" y="34"/>
                    </a:lnTo>
                    <a:lnTo>
                      <a:pt x="352" y="29"/>
                    </a:lnTo>
                    <a:lnTo>
                      <a:pt x="369" y="29"/>
                    </a:lnTo>
                    <a:lnTo>
                      <a:pt x="401" y="29"/>
                    </a:lnTo>
                    <a:lnTo>
                      <a:pt x="429" y="34"/>
                    </a:lnTo>
                    <a:lnTo>
                      <a:pt x="450" y="36"/>
                    </a:lnTo>
                    <a:lnTo>
                      <a:pt x="497" y="38"/>
                    </a:lnTo>
                    <a:lnTo>
                      <a:pt x="504" y="30"/>
                    </a:lnTo>
                    <a:lnTo>
                      <a:pt x="49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4" name="Freeform 105"/>
              <p:cNvSpPr>
                <a:spLocks/>
              </p:cNvSpPr>
              <p:nvPr/>
            </p:nvSpPr>
            <p:spPr bwMode="auto">
              <a:xfrm>
                <a:off x="1761" y="1148"/>
                <a:ext cx="1628" cy="819"/>
              </a:xfrm>
              <a:custGeom>
                <a:avLst/>
                <a:gdLst>
                  <a:gd name="T0" fmla="*/ 376 w 1628"/>
                  <a:gd name="T1" fmla="*/ 794 h 819"/>
                  <a:gd name="T2" fmla="*/ 850 w 1628"/>
                  <a:gd name="T3" fmla="*/ 745 h 819"/>
                  <a:gd name="T4" fmla="*/ 1100 w 1628"/>
                  <a:gd name="T5" fmla="*/ 523 h 819"/>
                  <a:gd name="T6" fmla="*/ 1000 w 1628"/>
                  <a:gd name="T7" fmla="*/ 370 h 819"/>
                  <a:gd name="T8" fmla="*/ 919 w 1628"/>
                  <a:gd name="T9" fmla="*/ 426 h 819"/>
                  <a:gd name="T10" fmla="*/ 1004 w 1628"/>
                  <a:gd name="T11" fmla="*/ 342 h 819"/>
                  <a:gd name="T12" fmla="*/ 814 w 1628"/>
                  <a:gd name="T13" fmla="*/ 291 h 819"/>
                  <a:gd name="T14" fmla="*/ 991 w 1628"/>
                  <a:gd name="T15" fmla="*/ 284 h 819"/>
                  <a:gd name="T16" fmla="*/ 922 w 1628"/>
                  <a:gd name="T17" fmla="*/ 101 h 819"/>
                  <a:gd name="T18" fmla="*/ 1032 w 1628"/>
                  <a:gd name="T19" fmla="*/ 250 h 819"/>
                  <a:gd name="T20" fmla="*/ 1126 w 1628"/>
                  <a:gd name="T21" fmla="*/ 170 h 819"/>
                  <a:gd name="T22" fmla="*/ 1079 w 1628"/>
                  <a:gd name="T23" fmla="*/ 302 h 819"/>
                  <a:gd name="T24" fmla="*/ 1087 w 1628"/>
                  <a:gd name="T25" fmla="*/ 346 h 819"/>
                  <a:gd name="T26" fmla="*/ 1163 w 1628"/>
                  <a:gd name="T27" fmla="*/ 678 h 819"/>
                  <a:gd name="T28" fmla="*/ 1385 w 1628"/>
                  <a:gd name="T29" fmla="*/ 610 h 819"/>
                  <a:gd name="T30" fmla="*/ 1317 w 1628"/>
                  <a:gd name="T31" fmla="*/ 328 h 819"/>
                  <a:gd name="T32" fmla="*/ 1249 w 1628"/>
                  <a:gd name="T33" fmla="*/ 295 h 819"/>
                  <a:gd name="T34" fmla="*/ 1178 w 1628"/>
                  <a:gd name="T35" fmla="*/ 208 h 819"/>
                  <a:gd name="T36" fmla="*/ 1197 w 1628"/>
                  <a:gd name="T37" fmla="*/ 126 h 819"/>
                  <a:gd name="T38" fmla="*/ 1257 w 1628"/>
                  <a:gd name="T39" fmla="*/ 94 h 819"/>
                  <a:gd name="T40" fmla="*/ 1319 w 1628"/>
                  <a:gd name="T41" fmla="*/ 138 h 819"/>
                  <a:gd name="T42" fmla="*/ 1402 w 1628"/>
                  <a:gd name="T43" fmla="*/ 22 h 819"/>
                  <a:gd name="T44" fmla="*/ 1362 w 1628"/>
                  <a:gd name="T45" fmla="*/ 220 h 819"/>
                  <a:gd name="T46" fmla="*/ 1502 w 1628"/>
                  <a:gd name="T47" fmla="*/ 177 h 819"/>
                  <a:gd name="T48" fmla="*/ 1423 w 1628"/>
                  <a:gd name="T49" fmla="*/ 255 h 819"/>
                  <a:gd name="T50" fmla="*/ 1527 w 1628"/>
                  <a:gd name="T51" fmla="*/ 435 h 819"/>
                  <a:gd name="T52" fmla="*/ 1436 w 1628"/>
                  <a:gd name="T53" fmla="*/ 390 h 819"/>
                  <a:gd name="T54" fmla="*/ 1391 w 1628"/>
                  <a:gd name="T55" fmla="*/ 445 h 819"/>
                  <a:gd name="T56" fmla="*/ 1576 w 1628"/>
                  <a:gd name="T57" fmla="*/ 713 h 819"/>
                  <a:gd name="T58" fmla="*/ 1586 w 1628"/>
                  <a:gd name="T59" fmla="*/ 690 h 819"/>
                  <a:gd name="T60" fmla="*/ 1435 w 1628"/>
                  <a:gd name="T61" fmla="*/ 550 h 819"/>
                  <a:gd name="T62" fmla="*/ 1428 w 1628"/>
                  <a:gd name="T63" fmla="*/ 404 h 819"/>
                  <a:gd name="T64" fmla="*/ 1523 w 1628"/>
                  <a:gd name="T65" fmla="*/ 518 h 819"/>
                  <a:gd name="T66" fmla="*/ 1478 w 1628"/>
                  <a:gd name="T67" fmla="*/ 336 h 819"/>
                  <a:gd name="T68" fmla="*/ 1553 w 1628"/>
                  <a:gd name="T69" fmla="*/ 249 h 819"/>
                  <a:gd name="T70" fmla="*/ 1487 w 1628"/>
                  <a:gd name="T71" fmla="*/ 154 h 819"/>
                  <a:gd name="T72" fmla="*/ 1402 w 1628"/>
                  <a:gd name="T73" fmla="*/ 123 h 819"/>
                  <a:gd name="T74" fmla="*/ 1403 w 1628"/>
                  <a:gd name="T75" fmla="*/ 0 h 819"/>
                  <a:gd name="T76" fmla="*/ 1282 w 1628"/>
                  <a:gd name="T77" fmla="*/ 99 h 819"/>
                  <a:gd name="T78" fmla="*/ 1153 w 1628"/>
                  <a:gd name="T79" fmla="*/ 34 h 819"/>
                  <a:gd name="T80" fmla="*/ 1231 w 1628"/>
                  <a:gd name="T81" fmla="*/ 167 h 819"/>
                  <a:gd name="T82" fmla="*/ 1213 w 1628"/>
                  <a:gd name="T83" fmla="*/ 320 h 819"/>
                  <a:gd name="T84" fmla="*/ 1259 w 1628"/>
                  <a:gd name="T85" fmla="*/ 432 h 819"/>
                  <a:gd name="T86" fmla="*/ 1362 w 1628"/>
                  <a:gd name="T87" fmla="*/ 638 h 819"/>
                  <a:gd name="T88" fmla="*/ 1149 w 1628"/>
                  <a:gd name="T89" fmla="*/ 494 h 819"/>
                  <a:gd name="T90" fmla="*/ 1189 w 1628"/>
                  <a:gd name="T91" fmla="*/ 290 h 819"/>
                  <a:gd name="T92" fmla="*/ 1083 w 1628"/>
                  <a:gd name="T93" fmla="*/ 253 h 819"/>
                  <a:gd name="T94" fmla="*/ 1042 w 1628"/>
                  <a:gd name="T95" fmla="*/ 185 h 819"/>
                  <a:gd name="T96" fmla="*/ 940 w 1628"/>
                  <a:gd name="T97" fmla="*/ 91 h 819"/>
                  <a:gd name="T98" fmla="*/ 906 w 1628"/>
                  <a:gd name="T99" fmla="*/ 219 h 819"/>
                  <a:gd name="T100" fmla="*/ 799 w 1628"/>
                  <a:gd name="T101" fmla="*/ 291 h 819"/>
                  <a:gd name="T102" fmla="*/ 942 w 1628"/>
                  <a:gd name="T103" fmla="*/ 346 h 819"/>
                  <a:gd name="T104" fmla="*/ 962 w 1628"/>
                  <a:gd name="T105" fmla="*/ 534 h 819"/>
                  <a:gd name="T106" fmla="*/ 1054 w 1628"/>
                  <a:gd name="T107" fmla="*/ 408 h 819"/>
                  <a:gd name="T108" fmla="*/ 1046 w 1628"/>
                  <a:gd name="T109" fmla="*/ 686 h 819"/>
                  <a:gd name="T110" fmla="*/ 782 w 1628"/>
                  <a:gd name="T111" fmla="*/ 724 h 819"/>
                  <a:gd name="T112" fmla="*/ 352 w 1628"/>
                  <a:gd name="T113" fmla="*/ 779 h 81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628"/>
                  <a:gd name="T172" fmla="*/ 0 h 819"/>
                  <a:gd name="T173" fmla="*/ 1628 w 1628"/>
                  <a:gd name="T174" fmla="*/ 819 h 81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628" h="819">
                    <a:moveTo>
                      <a:pt x="0" y="806"/>
                    </a:moveTo>
                    <a:lnTo>
                      <a:pt x="2" y="819"/>
                    </a:lnTo>
                    <a:lnTo>
                      <a:pt x="46" y="816"/>
                    </a:lnTo>
                    <a:lnTo>
                      <a:pt x="76" y="812"/>
                    </a:lnTo>
                    <a:lnTo>
                      <a:pt x="99" y="807"/>
                    </a:lnTo>
                    <a:lnTo>
                      <a:pt x="126" y="806"/>
                    </a:lnTo>
                    <a:lnTo>
                      <a:pt x="213" y="808"/>
                    </a:lnTo>
                    <a:lnTo>
                      <a:pt x="308" y="806"/>
                    </a:lnTo>
                    <a:lnTo>
                      <a:pt x="349" y="800"/>
                    </a:lnTo>
                    <a:lnTo>
                      <a:pt x="376" y="794"/>
                    </a:lnTo>
                    <a:lnTo>
                      <a:pt x="402" y="789"/>
                    </a:lnTo>
                    <a:lnTo>
                      <a:pt x="426" y="784"/>
                    </a:lnTo>
                    <a:lnTo>
                      <a:pt x="448" y="779"/>
                    </a:lnTo>
                    <a:lnTo>
                      <a:pt x="475" y="776"/>
                    </a:lnTo>
                    <a:lnTo>
                      <a:pt x="540" y="771"/>
                    </a:lnTo>
                    <a:lnTo>
                      <a:pt x="603" y="764"/>
                    </a:lnTo>
                    <a:lnTo>
                      <a:pt x="634" y="760"/>
                    </a:lnTo>
                    <a:lnTo>
                      <a:pt x="687" y="759"/>
                    </a:lnTo>
                    <a:lnTo>
                      <a:pt x="788" y="753"/>
                    </a:lnTo>
                    <a:lnTo>
                      <a:pt x="850" y="745"/>
                    </a:lnTo>
                    <a:lnTo>
                      <a:pt x="896" y="740"/>
                    </a:lnTo>
                    <a:lnTo>
                      <a:pt x="945" y="733"/>
                    </a:lnTo>
                    <a:lnTo>
                      <a:pt x="995" y="725"/>
                    </a:lnTo>
                    <a:lnTo>
                      <a:pt x="1037" y="717"/>
                    </a:lnTo>
                    <a:lnTo>
                      <a:pt x="1068" y="706"/>
                    </a:lnTo>
                    <a:lnTo>
                      <a:pt x="1087" y="693"/>
                    </a:lnTo>
                    <a:lnTo>
                      <a:pt x="1100" y="665"/>
                    </a:lnTo>
                    <a:lnTo>
                      <a:pt x="1105" y="630"/>
                    </a:lnTo>
                    <a:lnTo>
                      <a:pt x="1105" y="547"/>
                    </a:lnTo>
                    <a:lnTo>
                      <a:pt x="1100" y="523"/>
                    </a:lnTo>
                    <a:lnTo>
                      <a:pt x="1095" y="494"/>
                    </a:lnTo>
                    <a:lnTo>
                      <a:pt x="1087" y="467"/>
                    </a:lnTo>
                    <a:lnTo>
                      <a:pt x="1082" y="440"/>
                    </a:lnTo>
                    <a:lnTo>
                      <a:pt x="1073" y="414"/>
                    </a:lnTo>
                    <a:lnTo>
                      <a:pt x="1068" y="393"/>
                    </a:lnTo>
                    <a:lnTo>
                      <a:pt x="1061" y="375"/>
                    </a:lnTo>
                    <a:lnTo>
                      <a:pt x="1059" y="375"/>
                    </a:lnTo>
                    <a:lnTo>
                      <a:pt x="1050" y="368"/>
                    </a:lnTo>
                    <a:lnTo>
                      <a:pt x="1032" y="366"/>
                    </a:lnTo>
                    <a:lnTo>
                      <a:pt x="1000" y="370"/>
                    </a:lnTo>
                    <a:lnTo>
                      <a:pt x="984" y="379"/>
                    </a:lnTo>
                    <a:lnTo>
                      <a:pt x="973" y="396"/>
                    </a:lnTo>
                    <a:lnTo>
                      <a:pt x="962" y="440"/>
                    </a:lnTo>
                    <a:lnTo>
                      <a:pt x="962" y="500"/>
                    </a:lnTo>
                    <a:lnTo>
                      <a:pt x="958" y="512"/>
                    </a:lnTo>
                    <a:lnTo>
                      <a:pt x="955" y="516"/>
                    </a:lnTo>
                    <a:lnTo>
                      <a:pt x="950" y="516"/>
                    </a:lnTo>
                    <a:lnTo>
                      <a:pt x="936" y="509"/>
                    </a:lnTo>
                    <a:lnTo>
                      <a:pt x="922" y="478"/>
                    </a:lnTo>
                    <a:lnTo>
                      <a:pt x="919" y="426"/>
                    </a:lnTo>
                    <a:lnTo>
                      <a:pt x="925" y="397"/>
                    </a:lnTo>
                    <a:lnTo>
                      <a:pt x="930" y="385"/>
                    </a:lnTo>
                    <a:lnTo>
                      <a:pt x="938" y="373"/>
                    </a:lnTo>
                    <a:lnTo>
                      <a:pt x="945" y="362"/>
                    </a:lnTo>
                    <a:lnTo>
                      <a:pt x="955" y="351"/>
                    </a:lnTo>
                    <a:lnTo>
                      <a:pt x="961" y="349"/>
                    </a:lnTo>
                    <a:lnTo>
                      <a:pt x="967" y="344"/>
                    </a:lnTo>
                    <a:lnTo>
                      <a:pt x="980" y="339"/>
                    </a:lnTo>
                    <a:lnTo>
                      <a:pt x="988" y="342"/>
                    </a:lnTo>
                    <a:lnTo>
                      <a:pt x="1004" y="342"/>
                    </a:lnTo>
                    <a:lnTo>
                      <a:pt x="1011" y="336"/>
                    </a:lnTo>
                    <a:lnTo>
                      <a:pt x="1009" y="328"/>
                    </a:lnTo>
                    <a:lnTo>
                      <a:pt x="1000" y="319"/>
                    </a:lnTo>
                    <a:lnTo>
                      <a:pt x="993" y="313"/>
                    </a:lnTo>
                    <a:lnTo>
                      <a:pt x="982" y="308"/>
                    </a:lnTo>
                    <a:lnTo>
                      <a:pt x="958" y="303"/>
                    </a:lnTo>
                    <a:lnTo>
                      <a:pt x="896" y="303"/>
                    </a:lnTo>
                    <a:lnTo>
                      <a:pt x="841" y="310"/>
                    </a:lnTo>
                    <a:lnTo>
                      <a:pt x="818" y="314"/>
                    </a:lnTo>
                    <a:lnTo>
                      <a:pt x="814" y="291"/>
                    </a:lnTo>
                    <a:lnTo>
                      <a:pt x="819" y="284"/>
                    </a:lnTo>
                    <a:lnTo>
                      <a:pt x="823" y="279"/>
                    </a:lnTo>
                    <a:lnTo>
                      <a:pt x="830" y="277"/>
                    </a:lnTo>
                    <a:lnTo>
                      <a:pt x="848" y="272"/>
                    </a:lnTo>
                    <a:lnTo>
                      <a:pt x="874" y="268"/>
                    </a:lnTo>
                    <a:lnTo>
                      <a:pt x="924" y="273"/>
                    </a:lnTo>
                    <a:lnTo>
                      <a:pt x="956" y="281"/>
                    </a:lnTo>
                    <a:lnTo>
                      <a:pt x="974" y="289"/>
                    </a:lnTo>
                    <a:lnTo>
                      <a:pt x="979" y="292"/>
                    </a:lnTo>
                    <a:lnTo>
                      <a:pt x="991" y="284"/>
                    </a:lnTo>
                    <a:lnTo>
                      <a:pt x="984" y="274"/>
                    </a:lnTo>
                    <a:lnTo>
                      <a:pt x="968" y="259"/>
                    </a:lnTo>
                    <a:lnTo>
                      <a:pt x="949" y="235"/>
                    </a:lnTo>
                    <a:lnTo>
                      <a:pt x="929" y="212"/>
                    </a:lnTo>
                    <a:lnTo>
                      <a:pt x="911" y="184"/>
                    </a:lnTo>
                    <a:lnTo>
                      <a:pt x="898" y="156"/>
                    </a:lnTo>
                    <a:lnTo>
                      <a:pt x="894" y="132"/>
                    </a:lnTo>
                    <a:lnTo>
                      <a:pt x="905" y="112"/>
                    </a:lnTo>
                    <a:lnTo>
                      <a:pt x="912" y="103"/>
                    </a:lnTo>
                    <a:lnTo>
                      <a:pt x="922" y="101"/>
                    </a:lnTo>
                    <a:lnTo>
                      <a:pt x="940" y="108"/>
                    </a:lnTo>
                    <a:lnTo>
                      <a:pt x="958" y="126"/>
                    </a:lnTo>
                    <a:lnTo>
                      <a:pt x="977" y="154"/>
                    </a:lnTo>
                    <a:lnTo>
                      <a:pt x="984" y="170"/>
                    </a:lnTo>
                    <a:lnTo>
                      <a:pt x="991" y="184"/>
                    </a:lnTo>
                    <a:lnTo>
                      <a:pt x="1004" y="213"/>
                    </a:lnTo>
                    <a:lnTo>
                      <a:pt x="1013" y="250"/>
                    </a:lnTo>
                    <a:lnTo>
                      <a:pt x="1017" y="263"/>
                    </a:lnTo>
                    <a:lnTo>
                      <a:pt x="1022" y="271"/>
                    </a:lnTo>
                    <a:lnTo>
                      <a:pt x="1032" y="250"/>
                    </a:lnTo>
                    <a:lnTo>
                      <a:pt x="1032" y="237"/>
                    </a:lnTo>
                    <a:lnTo>
                      <a:pt x="1039" y="220"/>
                    </a:lnTo>
                    <a:lnTo>
                      <a:pt x="1050" y="202"/>
                    </a:lnTo>
                    <a:lnTo>
                      <a:pt x="1061" y="184"/>
                    </a:lnTo>
                    <a:lnTo>
                      <a:pt x="1076" y="170"/>
                    </a:lnTo>
                    <a:lnTo>
                      <a:pt x="1082" y="162"/>
                    </a:lnTo>
                    <a:lnTo>
                      <a:pt x="1089" y="159"/>
                    </a:lnTo>
                    <a:lnTo>
                      <a:pt x="1105" y="155"/>
                    </a:lnTo>
                    <a:lnTo>
                      <a:pt x="1119" y="160"/>
                    </a:lnTo>
                    <a:lnTo>
                      <a:pt x="1126" y="170"/>
                    </a:lnTo>
                    <a:lnTo>
                      <a:pt x="1123" y="183"/>
                    </a:lnTo>
                    <a:lnTo>
                      <a:pt x="1114" y="196"/>
                    </a:lnTo>
                    <a:lnTo>
                      <a:pt x="1100" y="212"/>
                    </a:lnTo>
                    <a:lnTo>
                      <a:pt x="1084" y="230"/>
                    </a:lnTo>
                    <a:lnTo>
                      <a:pt x="1071" y="248"/>
                    </a:lnTo>
                    <a:lnTo>
                      <a:pt x="1061" y="267"/>
                    </a:lnTo>
                    <a:lnTo>
                      <a:pt x="1059" y="289"/>
                    </a:lnTo>
                    <a:lnTo>
                      <a:pt x="1060" y="297"/>
                    </a:lnTo>
                    <a:lnTo>
                      <a:pt x="1066" y="302"/>
                    </a:lnTo>
                    <a:lnTo>
                      <a:pt x="1079" y="302"/>
                    </a:lnTo>
                    <a:lnTo>
                      <a:pt x="1105" y="295"/>
                    </a:lnTo>
                    <a:lnTo>
                      <a:pt x="1119" y="291"/>
                    </a:lnTo>
                    <a:lnTo>
                      <a:pt x="1134" y="289"/>
                    </a:lnTo>
                    <a:lnTo>
                      <a:pt x="1167" y="290"/>
                    </a:lnTo>
                    <a:lnTo>
                      <a:pt x="1181" y="296"/>
                    </a:lnTo>
                    <a:lnTo>
                      <a:pt x="1193" y="310"/>
                    </a:lnTo>
                    <a:lnTo>
                      <a:pt x="1139" y="313"/>
                    </a:lnTo>
                    <a:lnTo>
                      <a:pt x="1105" y="324"/>
                    </a:lnTo>
                    <a:lnTo>
                      <a:pt x="1092" y="332"/>
                    </a:lnTo>
                    <a:lnTo>
                      <a:pt x="1087" y="346"/>
                    </a:lnTo>
                    <a:lnTo>
                      <a:pt x="1089" y="366"/>
                    </a:lnTo>
                    <a:lnTo>
                      <a:pt x="1095" y="391"/>
                    </a:lnTo>
                    <a:lnTo>
                      <a:pt x="1105" y="422"/>
                    </a:lnTo>
                    <a:lnTo>
                      <a:pt x="1115" y="456"/>
                    </a:lnTo>
                    <a:lnTo>
                      <a:pt x="1126" y="494"/>
                    </a:lnTo>
                    <a:lnTo>
                      <a:pt x="1134" y="534"/>
                    </a:lnTo>
                    <a:lnTo>
                      <a:pt x="1145" y="620"/>
                    </a:lnTo>
                    <a:lnTo>
                      <a:pt x="1145" y="650"/>
                    </a:lnTo>
                    <a:lnTo>
                      <a:pt x="1155" y="671"/>
                    </a:lnTo>
                    <a:lnTo>
                      <a:pt x="1163" y="678"/>
                    </a:lnTo>
                    <a:lnTo>
                      <a:pt x="1175" y="682"/>
                    </a:lnTo>
                    <a:lnTo>
                      <a:pt x="1306" y="682"/>
                    </a:lnTo>
                    <a:lnTo>
                      <a:pt x="1311" y="680"/>
                    </a:lnTo>
                    <a:lnTo>
                      <a:pt x="1319" y="675"/>
                    </a:lnTo>
                    <a:lnTo>
                      <a:pt x="1333" y="671"/>
                    </a:lnTo>
                    <a:lnTo>
                      <a:pt x="1348" y="668"/>
                    </a:lnTo>
                    <a:lnTo>
                      <a:pt x="1374" y="670"/>
                    </a:lnTo>
                    <a:lnTo>
                      <a:pt x="1384" y="665"/>
                    </a:lnTo>
                    <a:lnTo>
                      <a:pt x="1388" y="650"/>
                    </a:lnTo>
                    <a:lnTo>
                      <a:pt x="1385" y="610"/>
                    </a:lnTo>
                    <a:lnTo>
                      <a:pt x="1377" y="549"/>
                    </a:lnTo>
                    <a:lnTo>
                      <a:pt x="1369" y="516"/>
                    </a:lnTo>
                    <a:lnTo>
                      <a:pt x="1361" y="482"/>
                    </a:lnTo>
                    <a:lnTo>
                      <a:pt x="1353" y="451"/>
                    </a:lnTo>
                    <a:lnTo>
                      <a:pt x="1346" y="426"/>
                    </a:lnTo>
                    <a:lnTo>
                      <a:pt x="1333" y="386"/>
                    </a:lnTo>
                    <a:lnTo>
                      <a:pt x="1328" y="361"/>
                    </a:lnTo>
                    <a:lnTo>
                      <a:pt x="1324" y="342"/>
                    </a:lnTo>
                    <a:lnTo>
                      <a:pt x="1322" y="332"/>
                    </a:lnTo>
                    <a:lnTo>
                      <a:pt x="1317" y="328"/>
                    </a:lnTo>
                    <a:lnTo>
                      <a:pt x="1314" y="328"/>
                    </a:lnTo>
                    <a:lnTo>
                      <a:pt x="1298" y="328"/>
                    </a:lnTo>
                    <a:lnTo>
                      <a:pt x="1278" y="344"/>
                    </a:lnTo>
                    <a:lnTo>
                      <a:pt x="1267" y="361"/>
                    </a:lnTo>
                    <a:lnTo>
                      <a:pt x="1254" y="379"/>
                    </a:lnTo>
                    <a:lnTo>
                      <a:pt x="1244" y="398"/>
                    </a:lnTo>
                    <a:lnTo>
                      <a:pt x="1236" y="419"/>
                    </a:lnTo>
                    <a:lnTo>
                      <a:pt x="1227" y="451"/>
                    </a:lnTo>
                    <a:lnTo>
                      <a:pt x="1232" y="319"/>
                    </a:lnTo>
                    <a:lnTo>
                      <a:pt x="1249" y="295"/>
                    </a:lnTo>
                    <a:lnTo>
                      <a:pt x="1262" y="278"/>
                    </a:lnTo>
                    <a:lnTo>
                      <a:pt x="1280" y="255"/>
                    </a:lnTo>
                    <a:lnTo>
                      <a:pt x="1292" y="243"/>
                    </a:lnTo>
                    <a:lnTo>
                      <a:pt x="1287" y="220"/>
                    </a:lnTo>
                    <a:lnTo>
                      <a:pt x="1278" y="217"/>
                    </a:lnTo>
                    <a:lnTo>
                      <a:pt x="1264" y="214"/>
                    </a:lnTo>
                    <a:lnTo>
                      <a:pt x="1232" y="213"/>
                    </a:lnTo>
                    <a:lnTo>
                      <a:pt x="1200" y="217"/>
                    </a:lnTo>
                    <a:lnTo>
                      <a:pt x="1178" y="224"/>
                    </a:lnTo>
                    <a:lnTo>
                      <a:pt x="1178" y="208"/>
                    </a:lnTo>
                    <a:lnTo>
                      <a:pt x="1188" y="197"/>
                    </a:lnTo>
                    <a:lnTo>
                      <a:pt x="1197" y="191"/>
                    </a:lnTo>
                    <a:lnTo>
                      <a:pt x="1211" y="188"/>
                    </a:lnTo>
                    <a:lnTo>
                      <a:pt x="1238" y="183"/>
                    </a:lnTo>
                    <a:lnTo>
                      <a:pt x="1257" y="180"/>
                    </a:lnTo>
                    <a:lnTo>
                      <a:pt x="1270" y="180"/>
                    </a:lnTo>
                    <a:lnTo>
                      <a:pt x="1236" y="152"/>
                    </a:lnTo>
                    <a:lnTo>
                      <a:pt x="1225" y="148"/>
                    </a:lnTo>
                    <a:lnTo>
                      <a:pt x="1214" y="141"/>
                    </a:lnTo>
                    <a:lnTo>
                      <a:pt x="1197" y="126"/>
                    </a:lnTo>
                    <a:lnTo>
                      <a:pt x="1176" y="94"/>
                    </a:lnTo>
                    <a:lnTo>
                      <a:pt x="1172" y="61"/>
                    </a:lnTo>
                    <a:lnTo>
                      <a:pt x="1177" y="47"/>
                    </a:lnTo>
                    <a:lnTo>
                      <a:pt x="1188" y="36"/>
                    </a:lnTo>
                    <a:lnTo>
                      <a:pt x="1194" y="32"/>
                    </a:lnTo>
                    <a:lnTo>
                      <a:pt x="1202" y="34"/>
                    </a:lnTo>
                    <a:lnTo>
                      <a:pt x="1220" y="47"/>
                    </a:lnTo>
                    <a:lnTo>
                      <a:pt x="1238" y="67"/>
                    </a:lnTo>
                    <a:lnTo>
                      <a:pt x="1248" y="81"/>
                    </a:lnTo>
                    <a:lnTo>
                      <a:pt x="1257" y="94"/>
                    </a:lnTo>
                    <a:lnTo>
                      <a:pt x="1267" y="108"/>
                    </a:lnTo>
                    <a:lnTo>
                      <a:pt x="1274" y="123"/>
                    </a:lnTo>
                    <a:lnTo>
                      <a:pt x="1281" y="136"/>
                    </a:lnTo>
                    <a:lnTo>
                      <a:pt x="1287" y="148"/>
                    </a:lnTo>
                    <a:lnTo>
                      <a:pt x="1298" y="167"/>
                    </a:lnTo>
                    <a:lnTo>
                      <a:pt x="1301" y="173"/>
                    </a:lnTo>
                    <a:lnTo>
                      <a:pt x="1309" y="183"/>
                    </a:lnTo>
                    <a:lnTo>
                      <a:pt x="1314" y="184"/>
                    </a:lnTo>
                    <a:lnTo>
                      <a:pt x="1318" y="172"/>
                    </a:lnTo>
                    <a:lnTo>
                      <a:pt x="1319" y="138"/>
                    </a:lnTo>
                    <a:lnTo>
                      <a:pt x="1324" y="115"/>
                    </a:lnTo>
                    <a:lnTo>
                      <a:pt x="1333" y="91"/>
                    </a:lnTo>
                    <a:lnTo>
                      <a:pt x="1337" y="78"/>
                    </a:lnTo>
                    <a:lnTo>
                      <a:pt x="1344" y="67"/>
                    </a:lnTo>
                    <a:lnTo>
                      <a:pt x="1353" y="55"/>
                    </a:lnTo>
                    <a:lnTo>
                      <a:pt x="1362" y="44"/>
                    </a:lnTo>
                    <a:lnTo>
                      <a:pt x="1373" y="36"/>
                    </a:lnTo>
                    <a:lnTo>
                      <a:pt x="1380" y="32"/>
                    </a:lnTo>
                    <a:lnTo>
                      <a:pt x="1388" y="29"/>
                    </a:lnTo>
                    <a:lnTo>
                      <a:pt x="1402" y="22"/>
                    </a:lnTo>
                    <a:lnTo>
                      <a:pt x="1418" y="18"/>
                    </a:lnTo>
                    <a:lnTo>
                      <a:pt x="1427" y="40"/>
                    </a:lnTo>
                    <a:lnTo>
                      <a:pt x="1418" y="51"/>
                    </a:lnTo>
                    <a:lnTo>
                      <a:pt x="1408" y="69"/>
                    </a:lnTo>
                    <a:lnTo>
                      <a:pt x="1396" y="90"/>
                    </a:lnTo>
                    <a:lnTo>
                      <a:pt x="1383" y="114"/>
                    </a:lnTo>
                    <a:lnTo>
                      <a:pt x="1372" y="141"/>
                    </a:lnTo>
                    <a:lnTo>
                      <a:pt x="1362" y="170"/>
                    </a:lnTo>
                    <a:lnTo>
                      <a:pt x="1358" y="224"/>
                    </a:lnTo>
                    <a:lnTo>
                      <a:pt x="1362" y="220"/>
                    </a:lnTo>
                    <a:lnTo>
                      <a:pt x="1377" y="214"/>
                    </a:lnTo>
                    <a:lnTo>
                      <a:pt x="1385" y="209"/>
                    </a:lnTo>
                    <a:lnTo>
                      <a:pt x="1395" y="206"/>
                    </a:lnTo>
                    <a:lnTo>
                      <a:pt x="1406" y="201"/>
                    </a:lnTo>
                    <a:lnTo>
                      <a:pt x="1418" y="196"/>
                    </a:lnTo>
                    <a:lnTo>
                      <a:pt x="1432" y="191"/>
                    </a:lnTo>
                    <a:lnTo>
                      <a:pt x="1447" y="188"/>
                    </a:lnTo>
                    <a:lnTo>
                      <a:pt x="1461" y="184"/>
                    </a:lnTo>
                    <a:lnTo>
                      <a:pt x="1476" y="180"/>
                    </a:lnTo>
                    <a:lnTo>
                      <a:pt x="1502" y="177"/>
                    </a:lnTo>
                    <a:lnTo>
                      <a:pt x="1528" y="178"/>
                    </a:lnTo>
                    <a:lnTo>
                      <a:pt x="1562" y="190"/>
                    </a:lnTo>
                    <a:lnTo>
                      <a:pt x="1569" y="206"/>
                    </a:lnTo>
                    <a:lnTo>
                      <a:pt x="1562" y="213"/>
                    </a:lnTo>
                    <a:lnTo>
                      <a:pt x="1558" y="217"/>
                    </a:lnTo>
                    <a:lnTo>
                      <a:pt x="1551" y="220"/>
                    </a:lnTo>
                    <a:lnTo>
                      <a:pt x="1537" y="226"/>
                    </a:lnTo>
                    <a:lnTo>
                      <a:pt x="1518" y="232"/>
                    </a:lnTo>
                    <a:lnTo>
                      <a:pt x="1439" y="249"/>
                    </a:lnTo>
                    <a:lnTo>
                      <a:pt x="1423" y="255"/>
                    </a:lnTo>
                    <a:lnTo>
                      <a:pt x="1411" y="266"/>
                    </a:lnTo>
                    <a:lnTo>
                      <a:pt x="1397" y="300"/>
                    </a:lnTo>
                    <a:lnTo>
                      <a:pt x="1402" y="303"/>
                    </a:lnTo>
                    <a:lnTo>
                      <a:pt x="1416" y="313"/>
                    </a:lnTo>
                    <a:lnTo>
                      <a:pt x="1434" y="328"/>
                    </a:lnTo>
                    <a:lnTo>
                      <a:pt x="1455" y="346"/>
                    </a:lnTo>
                    <a:lnTo>
                      <a:pt x="1478" y="367"/>
                    </a:lnTo>
                    <a:lnTo>
                      <a:pt x="1500" y="390"/>
                    </a:lnTo>
                    <a:lnTo>
                      <a:pt x="1516" y="413"/>
                    </a:lnTo>
                    <a:lnTo>
                      <a:pt x="1527" y="435"/>
                    </a:lnTo>
                    <a:lnTo>
                      <a:pt x="1531" y="469"/>
                    </a:lnTo>
                    <a:lnTo>
                      <a:pt x="1527" y="480"/>
                    </a:lnTo>
                    <a:lnTo>
                      <a:pt x="1521" y="487"/>
                    </a:lnTo>
                    <a:lnTo>
                      <a:pt x="1513" y="487"/>
                    </a:lnTo>
                    <a:lnTo>
                      <a:pt x="1505" y="485"/>
                    </a:lnTo>
                    <a:lnTo>
                      <a:pt x="1487" y="462"/>
                    </a:lnTo>
                    <a:lnTo>
                      <a:pt x="1477" y="445"/>
                    </a:lnTo>
                    <a:lnTo>
                      <a:pt x="1466" y="426"/>
                    </a:lnTo>
                    <a:lnTo>
                      <a:pt x="1452" y="408"/>
                    </a:lnTo>
                    <a:lnTo>
                      <a:pt x="1436" y="390"/>
                    </a:lnTo>
                    <a:lnTo>
                      <a:pt x="1421" y="372"/>
                    </a:lnTo>
                    <a:lnTo>
                      <a:pt x="1402" y="355"/>
                    </a:lnTo>
                    <a:lnTo>
                      <a:pt x="1392" y="349"/>
                    </a:lnTo>
                    <a:lnTo>
                      <a:pt x="1383" y="343"/>
                    </a:lnTo>
                    <a:lnTo>
                      <a:pt x="1372" y="337"/>
                    </a:lnTo>
                    <a:lnTo>
                      <a:pt x="1359" y="332"/>
                    </a:lnTo>
                    <a:lnTo>
                      <a:pt x="1364" y="375"/>
                    </a:lnTo>
                    <a:lnTo>
                      <a:pt x="1369" y="391"/>
                    </a:lnTo>
                    <a:lnTo>
                      <a:pt x="1379" y="415"/>
                    </a:lnTo>
                    <a:lnTo>
                      <a:pt x="1391" y="445"/>
                    </a:lnTo>
                    <a:lnTo>
                      <a:pt x="1402" y="484"/>
                    </a:lnTo>
                    <a:lnTo>
                      <a:pt x="1421" y="574"/>
                    </a:lnTo>
                    <a:lnTo>
                      <a:pt x="1423" y="626"/>
                    </a:lnTo>
                    <a:lnTo>
                      <a:pt x="1421" y="680"/>
                    </a:lnTo>
                    <a:lnTo>
                      <a:pt x="1424" y="684"/>
                    </a:lnTo>
                    <a:lnTo>
                      <a:pt x="1429" y="689"/>
                    </a:lnTo>
                    <a:lnTo>
                      <a:pt x="1440" y="693"/>
                    </a:lnTo>
                    <a:lnTo>
                      <a:pt x="1468" y="696"/>
                    </a:lnTo>
                    <a:lnTo>
                      <a:pt x="1521" y="704"/>
                    </a:lnTo>
                    <a:lnTo>
                      <a:pt x="1576" y="713"/>
                    </a:lnTo>
                    <a:lnTo>
                      <a:pt x="1597" y="722"/>
                    </a:lnTo>
                    <a:lnTo>
                      <a:pt x="1615" y="731"/>
                    </a:lnTo>
                    <a:lnTo>
                      <a:pt x="1624" y="740"/>
                    </a:lnTo>
                    <a:lnTo>
                      <a:pt x="1628" y="740"/>
                    </a:lnTo>
                    <a:lnTo>
                      <a:pt x="1625" y="729"/>
                    </a:lnTo>
                    <a:lnTo>
                      <a:pt x="1619" y="719"/>
                    </a:lnTo>
                    <a:lnTo>
                      <a:pt x="1610" y="709"/>
                    </a:lnTo>
                    <a:lnTo>
                      <a:pt x="1599" y="700"/>
                    </a:lnTo>
                    <a:lnTo>
                      <a:pt x="1593" y="695"/>
                    </a:lnTo>
                    <a:lnTo>
                      <a:pt x="1586" y="690"/>
                    </a:lnTo>
                    <a:lnTo>
                      <a:pt x="1570" y="686"/>
                    </a:lnTo>
                    <a:lnTo>
                      <a:pt x="1550" y="680"/>
                    </a:lnTo>
                    <a:lnTo>
                      <a:pt x="1531" y="675"/>
                    </a:lnTo>
                    <a:lnTo>
                      <a:pt x="1510" y="672"/>
                    </a:lnTo>
                    <a:lnTo>
                      <a:pt x="1477" y="668"/>
                    </a:lnTo>
                    <a:lnTo>
                      <a:pt x="1463" y="665"/>
                    </a:lnTo>
                    <a:lnTo>
                      <a:pt x="1461" y="666"/>
                    </a:lnTo>
                    <a:lnTo>
                      <a:pt x="1455" y="668"/>
                    </a:lnTo>
                    <a:lnTo>
                      <a:pt x="1445" y="646"/>
                    </a:lnTo>
                    <a:lnTo>
                      <a:pt x="1435" y="550"/>
                    </a:lnTo>
                    <a:lnTo>
                      <a:pt x="1429" y="512"/>
                    </a:lnTo>
                    <a:lnTo>
                      <a:pt x="1421" y="473"/>
                    </a:lnTo>
                    <a:lnTo>
                      <a:pt x="1413" y="451"/>
                    </a:lnTo>
                    <a:lnTo>
                      <a:pt x="1408" y="431"/>
                    </a:lnTo>
                    <a:lnTo>
                      <a:pt x="1399" y="409"/>
                    </a:lnTo>
                    <a:lnTo>
                      <a:pt x="1390" y="389"/>
                    </a:lnTo>
                    <a:lnTo>
                      <a:pt x="1388" y="378"/>
                    </a:lnTo>
                    <a:lnTo>
                      <a:pt x="1390" y="373"/>
                    </a:lnTo>
                    <a:lnTo>
                      <a:pt x="1406" y="380"/>
                    </a:lnTo>
                    <a:lnTo>
                      <a:pt x="1428" y="404"/>
                    </a:lnTo>
                    <a:lnTo>
                      <a:pt x="1439" y="420"/>
                    </a:lnTo>
                    <a:lnTo>
                      <a:pt x="1447" y="435"/>
                    </a:lnTo>
                    <a:lnTo>
                      <a:pt x="1455" y="450"/>
                    </a:lnTo>
                    <a:lnTo>
                      <a:pt x="1463" y="462"/>
                    </a:lnTo>
                    <a:lnTo>
                      <a:pt x="1468" y="474"/>
                    </a:lnTo>
                    <a:lnTo>
                      <a:pt x="1482" y="491"/>
                    </a:lnTo>
                    <a:lnTo>
                      <a:pt x="1494" y="505"/>
                    </a:lnTo>
                    <a:lnTo>
                      <a:pt x="1501" y="511"/>
                    </a:lnTo>
                    <a:lnTo>
                      <a:pt x="1509" y="516"/>
                    </a:lnTo>
                    <a:lnTo>
                      <a:pt x="1523" y="518"/>
                    </a:lnTo>
                    <a:lnTo>
                      <a:pt x="1537" y="508"/>
                    </a:lnTo>
                    <a:lnTo>
                      <a:pt x="1545" y="480"/>
                    </a:lnTo>
                    <a:lnTo>
                      <a:pt x="1549" y="432"/>
                    </a:lnTo>
                    <a:lnTo>
                      <a:pt x="1544" y="422"/>
                    </a:lnTo>
                    <a:lnTo>
                      <a:pt x="1539" y="409"/>
                    </a:lnTo>
                    <a:lnTo>
                      <a:pt x="1528" y="391"/>
                    </a:lnTo>
                    <a:lnTo>
                      <a:pt x="1513" y="372"/>
                    </a:lnTo>
                    <a:lnTo>
                      <a:pt x="1502" y="360"/>
                    </a:lnTo>
                    <a:lnTo>
                      <a:pt x="1491" y="346"/>
                    </a:lnTo>
                    <a:lnTo>
                      <a:pt x="1478" y="336"/>
                    </a:lnTo>
                    <a:lnTo>
                      <a:pt x="1461" y="321"/>
                    </a:lnTo>
                    <a:lnTo>
                      <a:pt x="1443" y="308"/>
                    </a:lnTo>
                    <a:lnTo>
                      <a:pt x="1434" y="302"/>
                    </a:lnTo>
                    <a:lnTo>
                      <a:pt x="1423" y="295"/>
                    </a:lnTo>
                    <a:lnTo>
                      <a:pt x="1441" y="278"/>
                    </a:lnTo>
                    <a:lnTo>
                      <a:pt x="1454" y="272"/>
                    </a:lnTo>
                    <a:lnTo>
                      <a:pt x="1472" y="263"/>
                    </a:lnTo>
                    <a:lnTo>
                      <a:pt x="1495" y="260"/>
                    </a:lnTo>
                    <a:lnTo>
                      <a:pt x="1523" y="255"/>
                    </a:lnTo>
                    <a:lnTo>
                      <a:pt x="1553" y="249"/>
                    </a:lnTo>
                    <a:lnTo>
                      <a:pt x="1576" y="238"/>
                    </a:lnTo>
                    <a:lnTo>
                      <a:pt x="1589" y="224"/>
                    </a:lnTo>
                    <a:lnTo>
                      <a:pt x="1597" y="207"/>
                    </a:lnTo>
                    <a:lnTo>
                      <a:pt x="1593" y="190"/>
                    </a:lnTo>
                    <a:lnTo>
                      <a:pt x="1581" y="174"/>
                    </a:lnTo>
                    <a:lnTo>
                      <a:pt x="1570" y="167"/>
                    </a:lnTo>
                    <a:lnTo>
                      <a:pt x="1558" y="162"/>
                    </a:lnTo>
                    <a:lnTo>
                      <a:pt x="1542" y="159"/>
                    </a:lnTo>
                    <a:lnTo>
                      <a:pt x="1523" y="155"/>
                    </a:lnTo>
                    <a:lnTo>
                      <a:pt x="1487" y="154"/>
                    </a:lnTo>
                    <a:lnTo>
                      <a:pt x="1457" y="156"/>
                    </a:lnTo>
                    <a:lnTo>
                      <a:pt x="1432" y="165"/>
                    </a:lnTo>
                    <a:lnTo>
                      <a:pt x="1411" y="173"/>
                    </a:lnTo>
                    <a:lnTo>
                      <a:pt x="1395" y="183"/>
                    </a:lnTo>
                    <a:lnTo>
                      <a:pt x="1383" y="190"/>
                    </a:lnTo>
                    <a:lnTo>
                      <a:pt x="1374" y="198"/>
                    </a:lnTo>
                    <a:lnTo>
                      <a:pt x="1378" y="188"/>
                    </a:lnTo>
                    <a:lnTo>
                      <a:pt x="1388" y="155"/>
                    </a:lnTo>
                    <a:lnTo>
                      <a:pt x="1397" y="134"/>
                    </a:lnTo>
                    <a:lnTo>
                      <a:pt x="1402" y="123"/>
                    </a:lnTo>
                    <a:lnTo>
                      <a:pt x="1408" y="109"/>
                    </a:lnTo>
                    <a:lnTo>
                      <a:pt x="1416" y="96"/>
                    </a:lnTo>
                    <a:lnTo>
                      <a:pt x="1423" y="83"/>
                    </a:lnTo>
                    <a:lnTo>
                      <a:pt x="1432" y="69"/>
                    </a:lnTo>
                    <a:lnTo>
                      <a:pt x="1440" y="55"/>
                    </a:lnTo>
                    <a:lnTo>
                      <a:pt x="1452" y="29"/>
                    </a:lnTo>
                    <a:lnTo>
                      <a:pt x="1454" y="14"/>
                    </a:lnTo>
                    <a:lnTo>
                      <a:pt x="1447" y="5"/>
                    </a:lnTo>
                    <a:lnTo>
                      <a:pt x="1435" y="0"/>
                    </a:lnTo>
                    <a:lnTo>
                      <a:pt x="1403" y="0"/>
                    </a:lnTo>
                    <a:lnTo>
                      <a:pt x="1380" y="5"/>
                    </a:lnTo>
                    <a:lnTo>
                      <a:pt x="1361" y="19"/>
                    </a:lnTo>
                    <a:lnTo>
                      <a:pt x="1347" y="32"/>
                    </a:lnTo>
                    <a:lnTo>
                      <a:pt x="1333" y="49"/>
                    </a:lnTo>
                    <a:lnTo>
                      <a:pt x="1319" y="69"/>
                    </a:lnTo>
                    <a:lnTo>
                      <a:pt x="1309" y="90"/>
                    </a:lnTo>
                    <a:lnTo>
                      <a:pt x="1298" y="134"/>
                    </a:lnTo>
                    <a:lnTo>
                      <a:pt x="1296" y="127"/>
                    </a:lnTo>
                    <a:lnTo>
                      <a:pt x="1287" y="112"/>
                    </a:lnTo>
                    <a:lnTo>
                      <a:pt x="1282" y="99"/>
                    </a:lnTo>
                    <a:lnTo>
                      <a:pt x="1275" y="87"/>
                    </a:lnTo>
                    <a:lnTo>
                      <a:pt x="1268" y="76"/>
                    </a:lnTo>
                    <a:lnTo>
                      <a:pt x="1259" y="61"/>
                    </a:lnTo>
                    <a:lnTo>
                      <a:pt x="1251" y="49"/>
                    </a:lnTo>
                    <a:lnTo>
                      <a:pt x="1241" y="37"/>
                    </a:lnTo>
                    <a:lnTo>
                      <a:pt x="1219" y="19"/>
                    </a:lnTo>
                    <a:lnTo>
                      <a:pt x="1208" y="14"/>
                    </a:lnTo>
                    <a:lnTo>
                      <a:pt x="1196" y="11"/>
                    </a:lnTo>
                    <a:lnTo>
                      <a:pt x="1171" y="18"/>
                    </a:lnTo>
                    <a:lnTo>
                      <a:pt x="1153" y="34"/>
                    </a:lnTo>
                    <a:lnTo>
                      <a:pt x="1145" y="55"/>
                    </a:lnTo>
                    <a:lnTo>
                      <a:pt x="1147" y="78"/>
                    </a:lnTo>
                    <a:lnTo>
                      <a:pt x="1155" y="102"/>
                    </a:lnTo>
                    <a:lnTo>
                      <a:pt x="1163" y="113"/>
                    </a:lnTo>
                    <a:lnTo>
                      <a:pt x="1170" y="123"/>
                    </a:lnTo>
                    <a:lnTo>
                      <a:pt x="1188" y="143"/>
                    </a:lnTo>
                    <a:lnTo>
                      <a:pt x="1199" y="152"/>
                    </a:lnTo>
                    <a:lnTo>
                      <a:pt x="1209" y="159"/>
                    </a:lnTo>
                    <a:lnTo>
                      <a:pt x="1220" y="162"/>
                    </a:lnTo>
                    <a:lnTo>
                      <a:pt x="1231" y="167"/>
                    </a:lnTo>
                    <a:lnTo>
                      <a:pt x="1189" y="179"/>
                    </a:lnTo>
                    <a:lnTo>
                      <a:pt x="1164" y="201"/>
                    </a:lnTo>
                    <a:lnTo>
                      <a:pt x="1155" y="237"/>
                    </a:lnTo>
                    <a:lnTo>
                      <a:pt x="1268" y="235"/>
                    </a:lnTo>
                    <a:lnTo>
                      <a:pt x="1263" y="242"/>
                    </a:lnTo>
                    <a:lnTo>
                      <a:pt x="1248" y="259"/>
                    </a:lnTo>
                    <a:lnTo>
                      <a:pt x="1241" y="272"/>
                    </a:lnTo>
                    <a:lnTo>
                      <a:pt x="1231" y="285"/>
                    </a:lnTo>
                    <a:lnTo>
                      <a:pt x="1222" y="302"/>
                    </a:lnTo>
                    <a:lnTo>
                      <a:pt x="1213" y="320"/>
                    </a:lnTo>
                    <a:lnTo>
                      <a:pt x="1199" y="357"/>
                    </a:lnTo>
                    <a:lnTo>
                      <a:pt x="1193" y="398"/>
                    </a:lnTo>
                    <a:lnTo>
                      <a:pt x="1194" y="419"/>
                    </a:lnTo>
                    <a:lnTo>
                      <a:pt x="1200" y="440"/>
                    </a:lnTo>
                    <a:lnTo>
                      <a:pt x="1209" y="458"/>
                    </a:lnTo>
                    <a:lnTo>
                      <a:pt x="1222" y="478"/>
                    </a:lnTo>
                    <a:lnTo>
                      <a:pt x="1226" y="478"/>
                    </a:lnTo>
                    <a:lnTo>
                      <a:pt x="1237" y="469"/>
                    </a:lnTo>
                    <a:lnTo>
                      <a:pt x="1246" y="455"/>
                    </a:lnTo>
                    <a:lnTo>
                      <a:pt x="1259" y="432"/>
                    </a:lnTo>
                    <a:lnTo>
                      <a:pt x="1268" y="419"/>
                    </a:lnTo>
                    <a:lnTo>
                      <a:pt x="1278" y="401"/>
                    </a:lnTo>
                    <a:lnTo>
                      <a:pt x="1287" y="379"/>
                    </a:lnTo>
                    <a:lnTo>
                      <a:pt x="1298" y="357"/>
                    </a:lnTo>
                    <a:lnTo>
                      <a:pt x="1309" y="386"/>
                    </a:lnTo>
                    <a:lnTo>
                      <a:pt x="1319" y="420"/>
                    </a:lnTo>
                    <a:lnTo>
                      <a:pt x="1333" y="461"/>
                    </a:lnTo>
                    <a:lnTo>
                      <a:pt x="1342" y="506"/>
                    </a:lnTo>
                    <a:lnTo>
                      <a:pt x="1353" y="553"/>
                    </a:lnTo>
                    <a:lnTo>
                      <a:pt x="1362" y="638"/>
                    </a:lnTo>
                    <a:lnTo>
                      <a:pt x="1337" y="642"/>
                    </a:lnTo>
                    <a:lnTo>
                      <a:pt x="1301" y="654"/>
                    </a:lnTo>
                    <a:lnTo>
                      <a:pt x="1291" y="657"/>
                    </a:lnTo>
                    <a:lnTo>
                      <a:pt x="1275" y="659"/>
                    </a:lnTo>
                    <a:lnTo>
                      <a:pt x="1236" y="660"/>
                    </a:lnTo>
                    <a:lnTo>
                      <a:pt x="1183" y="657"/>
                    </a:lnTo>
                    <a:lnTo>
                      <a:pt x="1175" y="621"/>
                    </a:lnTo>
                    <a:lnTo>
                      <a:pt x="1167" y="576"/>
                    </a:lnTo>
                    <a:lnTo>
                      <a:pt x="1158" y="537"/>
                    </a:lnTo>
                    <a:lnTo>
                      <a:pt x="1149" y="494"/>
                    </a:lnTo>
                    <a:lnTo>
                      <a:pt x="1138" y="450"/>
                    </a:lnTo>
                    <a:lnTo>
                      <a:pt x="1127" y="409"/>
                    </a:lnTo>
                    <a:lnTo>
                      <a:pt x="1120" y="375"/>
                    </a:lnTo>
                    <a:lnTo>
                      <a:pt x="1114" y="357"/>
                    </a:lnTo>
                    <a:lnTo>
                      <a:pt x="1127" y="343"/>
                    </a:lnTo>
                    <a:lnTo>
                      <a:pt x="1138" y="337"/>
                    </a:lnTo>
                    <a:lnTo>
                      <a:pt x="1153" y="332"/>
                    </a:lnTo>
                    <a:lnTo>
                      <a:pt x="1172" y="328"/>
                    </a:lnTo>
                    <a:lnTo>
                      <a:pt x="1197" y="325"/>
                    </a:lnTo>
                    <a:lnTo>
                      <a:pt x="1189" y="290"/>
                    </a:lnTo>
                    <a:lnTo>
                      <a:pt x="1182" y="285"/>
                    </a:lnTo>
                    <a:lnTo>
                      <a:pt x="1176" y="281"/>
                    </a:lnTo>
                    <a:lnTo>
                      <a:pt x="1160" y="274"/>
                    </a:lnTo>
                    <a:lnTo>
                      <a:pt x="1123" y="277"/>
                    </a:lnTo>
                    <a:lnTo>
                      <a:pt x="1095" y="281"/>
                    </a:lnTo>
                    <a:lnTo>
                      <a:pt x="1083" y="286"/>
                    </a:lnTo>
                    <a:lnTo>
                      <a:pt x="1077" y="291"/>
                    </a:lnTo>
                    <a:lnTo>
                      <a:pt x="1073" y="274"/>
                    </a:lnTo>
                    <a:lnTo>
                      <a:pt x="1077" y="263"/>
                    </a:lnTo>
                    <a:lnTo>
                      <a:pt x="1083" y="253"/>
                    </a:lnTo>
                    <a:lnTo>
                      <a:pt x="1105" y="235"/>
                    </a:lnTo>
                    <a:lnTo>
                      <a:pt x="1139" y="188"/>
                    </a:lnTo>
                    <a:lnTo>
                      <a:pt x="1139" y="161"/>
                    </a:lnTo>
                    <a:lnTo>
                      <a:pt x="1133" y="150"/>
                    </a:lnTo>
                    <a:lnTo>
                      <a:pt x="1126" y="143"/>
                    </a:lnTo>
                    <a:lnTo>
                      <a:pt x="1116" y="138"/>
                    </a:lnTo>
                    <a:lnTo>
                      <a:pt x="1105" y="136"/>
                    </a:lnTo>
                    <a:lnTo>
                      <a:pt x="1083" y="143"/>
                    </a:lnTo>
                    <a:lnTo>
                      <a:pt x="1060" y="162"/>
                    </a:lnTo>
                    <a:lnTo>
                      <a:pt x="1042" y="185"/>
                    </a:lnTo>
                    <a:lnTo>
                      <a:pt x="1022" y="235"/>
                    </a:lnTo>
                    <a:lnTo>
                      <a:pt x="1013" y="206"/>
                    </a:lnTo>
                    <a:lnTo>
                      <a:pt x="1005" y="178"/>
                    </a:lnTo>
                    <a:lnTo>
                      <a:pt x="999" y="161"/>
                    </a:lnTo>
                    <a:lnTo>
                      <a:pt x="991" y="146"/>
                    </a:lnTo>
                    <a:lnTo>
                      <a:pt x="984" y="131"/>
                    </a:lnTo>
                    <a:lnTo>
                      <a:pt x="974" y="119"/>
                    </a:lnTo>
                    <a:lnTo>
                      <a:pt x="963" y="107"/>
                    </a:lnTo>
                    <a:lnTo>
                      <a:pt x="951" y="97"/>
                    </a:lnTo>
                    <a:lnTo>
                      <a:pt x="940" y="91"/>
                    </a:lnTo>
                    <a:lnTo>
                      <a:pt x="925" y="90"/>
                    </a:lnTo>
                    <a:lnTo>
                      <a:pt x="912" y="91"/>
                    </a:lnTo>
                    <a:lnTo>
                      <a:pt x="896" y="99"/>
                    </a:lnTo>
                    <a:lnTo>
                      <a:pt x="874" y="123"/>
                    </a:lnTo>
                    <a:lnTo>
                      <a:pt x="869" y="148"/>
                    </a:lnTo>
                    <a:lnTo>
                      <a:pt x="873" y="162"/>
                    </a:lnTo>
                    <a:lnTo>
                      <a:pt x="878" y="177"/>
                    </a:lnTo>
                    <a:lnTo>
                      <a:pt x="886" y="191"/>
                    </a:lnTo>
                    <a:lnTo>
                      <a:pt x="896" y="206"/>
                    </a:lnTo>
                    <a:lnTo>
                      <a:pt x="906" y="219"/>
                    </a:lnTo>
                    <a:lnTo>
                      <a:pt x="918" y="231"/>
                    </a:lnTo>
                    <a:lnTo>
                      <a:pt x="940" y="253"/>
                    </a:lnTo>
                    <a:lnTo>
                      <a:pt x="961" y="271"/>
                    </a:lnTo>
                    <a:lnTo>
                      <a:pt x="955" y="267"/>
                    </a:lnTo>
                    <a:lnTo>
                      <a:pt x="933" y="261"/>
                    </a:lnTo>
                    <a:lnTo>
                      <a:pt x="905" y="255"/>
                    </a:lnTo>
                    <a:lnTo>
                      <a:pt x="869" y="253"/>
                    </a:lnTo>
                    <a:lnTo>
                      <a:pt x="836" y="259"/>
                    </a:lnTo>
                    <a:lnTo>
                      <a:pt x="812" y="271"/>
                    </a:lnTo>
                    <a:lnTo>
                      <a:pt x="799" y="291"/>
                    </a:lnTo>
                    <a:lnTo>
                      <a:pt x="801" y="307"/>
                    </a:lnTo>
                    <a:lnTo>
                      <a:pt x="807" y="325"/>
                    </a:lnTo>
                    <a:lnTo>
                      <a:pt x="830" y="324"/>
                    </a:lnTo>
                    <a:lnTo>
                      <a:pt x="881" y="318"/>
                    </a:lnTo>
                    <a:lnTo>
                      <a:pt x="940" y="318"/>
                    </a:lnTo>
                    <a:lnTo>
                      <a:pt x="980" y="325"/>
                    </a:lnTo>
                    <a:lnTo>
                      <a:pt x="968" y="328"/>
                    </a:lnTo>
                    <a:lnTo>
                      <a:pt x="956" y="337"/>
                    </a:lnTo>
                    <a:lnTo>
                      <a:pt x="950" y="342"/>
                    </a:lnTo>
                    <a:lnTo>
                      <a:pt x="942" y="346"/>
                    </a:lnTo>
                    <a:lnTo>
                      <a:pt x="914" y="373"/>
                    </a:lnTo>
                    <a:lnTo>
                      <a:pt x="900" y="411"/>
                    </a:lnTo>
                    <a:lnTo>
                      <a:pt x="900" y="450"/>
                    </a:lnTo>
                    <a:lnTo>
                      <a:pt x="906" y="485"/>
                    </a:lnTo>
                    <a:lnTo>
                      <a:pt x="911" y="498"/>
                    </a:lnTo>
                    <a:lnTo>
                      <a:pt x="918" y="511"/>
                    </a:lnTo>
                    <a:lnTo>
                      <a:pt x="933" y="526"/>
                    </a:lnTo>
                    <a:lnTo>
                      <a:pt x="940" y="530"/>
                    </a:lnTo>
                    <a:lnTo>
                      <a:pt x="949" y="534"/>
                    </a:lnTo>
                    <a:lnTo>
                      <a:pt x="962" y="534"/>
                    </a:lnTo>
                    <a:lnTo>
                      <a:pt x="972" y="524"/>
                    </a:lnTo>
                    <a:lnTo>
                      <a:pt x="977" y="503"/>
                    </a:lnTo>
                    <a:lnTo>
                      <a:pt x="977" y="435"/>
                    </a:lnTo>
                    <a:lnTo>
                      <a:pt x="985" y="404"/>
                    </a:lnTo>
                    <a:lnTo>
                      <a:pt x="993" y="393"/>
                    </a:lnTo>
                    <a:lnTo>
                      <a:pt x="1002" y="385"/>
                    </a:lnTo>
                    <a:lnTo>
                      <a:pt x="1022" y="380"/>
                    </a:lnTo>
                    <a:lnTo>
                      <a:pt x="1035" y="383"/>
                    </a:lnTo>
                    <a:lnTo>
                      <a:pt x="1048" y="390"/>
                    </a:lnTo>
                    <a:lnTo>
                      <a:pt x="1054" y="408"/>
                    </a:lnTo>
                    <a:lnTo>
                      <a:pt x="1060" y="429"/>
                    </a:lnTo>
                    <a:lnTo>
                      <a:pt x="1068" y="453"/>
                    </a:lnTo>
                    <a:lnTo>
                      <a:pt x="1082" y="505"/>
                    </a:lnTo>
                    <a:lnTo>
                      <a:pt x="1087" y="547"/>
                    </a:lnTo>
                    <a:lnTo>
                      <a:pt x="1083" y="621"/>
                    </a:lnTo>
                    <a:lnTo>
                      <a:pt x="1078" y="654"/>
                    </a:lnTo>
                    <a:lnTo>
                      <a:pt x="1072" y="675"/>
                    </a:lnTo>
                    <a:lnTo>
                      <a:pt x="1068" y="678"/>
                    </a:lnTo>
                    <a:lnTo>
                      <a:pt x="1059" y="682"/>
                    </a:lnTo>
                    <a:lnTo>
                      <a:pt x="1046" y="686"/>
                    </a:lnTo>
                    <a:lnTo>
                      <a:pt x="1032" y="690"/>
                    </a:lnTo>
                    <a:lnTo>
                      <a:pt x="1013" y="695"/>
                    </a:lnTo>
                    <a:lnTo>
                      <a:pt x="995" y="700"/>
                    </a:lnTo>
                    <a:lnTo>
                      <a:pt x="972" y="704"/>
                    </a:lnTo>
                    <a:lnTo>
                      <a:pt x="949" y="709"/>
                    </a:lnTo>
                    <a:lnTo>
                      <a:pt x="925" y="713"/>
                    </a:lnTo>
                    <a:lnTo>
                      <a:pt x="901" y="717"/>
                    </a:lnTo>
                    <a:lnTo>
                      <a:pt x="856" y="722"/>
                    </a:lnTo>
                    <a:lnTo>
                      <a:pt x="814" y="725"/>
                    </a:lnTo>
                    <a:lnTo>
                      <a:pt x="782" y="724"/>
                    </a:lnTo>
                    <a:lnTo>
                      <a:pt x="722" y="724"/>
                    </a:lnTo>
                    <a:lnTo>
                      <a:pt x="655" y="731"/>
                    </a:lnTo>
                    <a:lnTo>
                      <a:pt x="623" y="737"/>
                    </a:lnTo>
                    <a:lnTo>
                      <a:pt x="595" y="742"/>
                    </a:lnTo>
                    <a:lnTo>
                      <a:pt x="559" y="749"/>
                    </a:lnTo>
                    <a:lnTo>
                      <a:pt x="526" y="753"/>
                    </a:lnTo>
                    <a:lnTo>
                      <a:pt x="475" y="758"/>
                    </a:lnTo>
                    <a:lnTo>
                      <a:pt x="381" y="771"/>
                    </a:lnTo>
                    <a:lnTo>
                      <a:pt x="365" y="776"/>
                    </a:lnTo>
                    <a:lnTo>
                      <a:pt x="352" y="779"/>
                    </a:lnTo>
                    <a:lnTo>
                      <a:pt x="336" y="784"/>
                    </a:lnTo>
                    <a:lnTo>
                      <a:pt x="321" y="787"/>
                    </a:lnTo>
                    <a:lnTo>
                      <a:pt x="292" y="790"/>
                    </a:lnTo>
                    <a:lnTo>
                      <a:pt x="263" y="787"/>
                    </a:lnTo>
                    <a:lnTo>
                      <a:pt x="213" y="784"/>
                    </a:lnTo>
                    <a:lnTo>
                      <a:pt x="137" y="789"/>
                    </a:lnTo>
                    <a:lnTo>
                      <a:pt x="57" y="796"/>
                    </a:lnTo>
                    <a:lnTo>
                      <a:pt x="0" y="8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5" name="Freeform 106"/>
              <p:cNvSpPr>
                <a:spLocks/>
              </p:cNvSpPr>
              <p:nvPr/>
            </p:nvSpPr>
            <p:spPr bwMode="auto">
              <a:xfrm>
                <a:off x="1184" y="1765"/>
                <a:ext cx="1609" cy="33"/>
              </a:xfrm>
              <a:custGeom>
                <a:avLst/>
                <a:gdLst>
                  <a:gd name="T0" fmla="*/ 1594 w 1609"/>
                  <a:gd name="T1" fmla="*/ 0 h 33"/>
                  <a:gd name="T2" fmla="*/ 7 w 1609"/>
                  <a:gd name="T3" fmla="*/ 0 h 33"/>
                  <a:gd name="T4" fmla="*/ 0 w 1609"/>
                  <a:gd name="T5" fmla="*/ 4 h 33"/>
                  <a:gd name="T6" fmla="*/ 3 w 1609"/>
                  <a:gd name="T7" fmla="*/ 7 h 33"/>
                  <a:gd name="T8" fmla="*/ 23 w 1609"/>
                  <a:gd name="T9" fmla="*/ 9 h 33"/>
                  <a:gd name="T10" fmla="*/ 75 w 1609"/>
                  <a:gd name="T11" fmla="*/ 11 h 33"/>
                  <a:gd name="T12" fmla="*/ 151 w 1609"/>
                  <a:gd name="T13" fmla="*/ 16 h 33"/>
                  <a:gd name="T14" fmla="*/ 231 w 1609"/>
                  <a:gd name="T15" fmla="*/ 19 h 33"/>
                  <a:gd name="T16" fmla="*/ 293 w 1609"/>
                  <a:gd name="T17" fmla="*/ 18 h 33"/>
                  <a:gd name="T18" fmla="*/ 402 w 1609"/>
                  <a:gd name="T19" fmla="*/ 15 h 33"/>
                  <a:gd name="T20" fmla="*/ 484 w 1609"/>
                  <a:gd name="T21" fmla="*/ 16 h 33"/>
                  <a:gd name="T22" fmla="*/ 631 w 1609"/>
                  <a:gd name="T23" fmla="*/ 19 h 33"/>
                  <a:gd name="T24" fmla="*/ 775 w 1609"/>
                  <a:gd name="T25" fmla="*/ 18 h 33"/>
                  <a:gd name="T26" fmla="*/ 1103 w 1609"/>
                  <a:gd name="T27" fmla="*/ 21 h 33"/>
                  <a:gd name="T28" fmla="*/ 1336 w 1609"/>
                  <a:gd name="T29" fmla="*/ 33 h 33"/>
                  <a:gd name="T30" fmla="*/ 1368 w 1609"/>
                  <a:gd name="T31" fmla="*/ 29 h 33"/>
                  <a:gd name="T32" fmla="*/ 1440 w 1609"/>
                  <a:gd name="T33" fmla="*/ 24 h 33"/>
                  <a:gd name="T34" fmla="*/ 1517 w 1609"/>
                  <a:gd name="T35" fmla="*/ 19 h 33"/>
                  <a:gd name="T36" fmla="*/ 1559 w 1609"/>
                  <a:gd name="T37" fmla="*/ 16 h 33"/>
                  <a:gd name="T38" fmla="*/ 1605 w 1609"/>
                  <a:gd name="T39" fmla="*/ 21 h 33"/>
                  <a:gd name="T40" fmla="*/ 1609 w 1609"/>
                  <a:gd name="T41" fmla="*/ 11 h 33"/>
                  <a:gd name="T42" fmla="*/ 1605 w 1609"/>
                  <a:gd name="T43" fmla="*/ 3 h 33"/>
                  <a:gd name="T44" fmla="*/ 1594 w 1609"/>
                  <a:gd name="T45" fmla="*/ 0 h 33"/>
                  <a:gd name="T46" fmla="*/ 1594 w 1609"/>
                  <a:gd name="T47" fmla="*/ 0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09"/>
                  <a:gd name="T73" fmla="*/ 0 h 33"/>
                  <a:gd name="T74" fmla="*/ 1609 w 1609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09" h="33">
                    <a:moveTo>
                      <a:pt x="1594" y="0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23" y="9"/>
                    </a:lnTo>
                    <a:lnTo>
                      <a:pt x="75" y="11"/>
                    </a:lnTo>
                    <a:lnTo>
                      <a:pt x="151" y="16"/>
                    </a:lnTo>
                    <a:lnTo>
                      <a:pt x="231" y="19"/>
                    </a:lnTo>
                    <a:lnTo>
                      <a:pt x="293" y="18"/>
                    </a:lnTo>
                    <a:lnTo>
                      <a:pt x="402" y="15"/>
                    </a:lnTo>
                    <a:lnTo>
                      <a:pt x="484" y="16"/>
                    </a:lnTo>
                    <a:lnTo>
                      <a:pt x="631" y="19"/>
                    </a:lnTo>
                    <a:lnTo>
                      <a:pt x="775" y="18"/>
                    </a:lnTo>
                    <a:lnTo>
                      <a:pt x="1103" y="21"/>
                    </a:lnTo>
                    <a:lnTo>
                      <a:pt x="1336" y="33"/>
                    </a:lnTo>
                    <a:lnTo>
                      <a:pt x="1368" y="29"/>
                    </a:lnTo>
                    <a:lnTo>
                      <a:pt x="1440" y="24"/>
                    </a:lnTo>
                    <a:lnTo>
                      <a:pt x="1517" y="19"/>
                    </a:lnTo>
                    <a:lnTo>
                      <a:pt x="1559" y="16"/>
                    </a:lnTo>
                    <a:lnTo>
                      <a:pt x="1605" y="21"/>
                    </a:lnTo>
                    <a:lnTo>
                      <a:pt x="1609" y="11"/>
                    </a:lnTo>
                    <a:lnTo>
                      <a:pt x="1605" y="3"/>
                    </a:lnTo>
                    <a:lnTo>
                      <a:pt x="159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6" name="Freeform 107"/>
              <p:cNvSpPr>
                <a:spLocks/>
              </p:cNvSpPr>
              <p:nvPr/>
            </p:nvSpPr>
            <p:spPr bwMode="auto">
              <a:xfrm>
                <a:off x="536" y="1763"/>
                <a:ext cx="501" cy="23"/>
              </a:xfrm>
              <a:custGeom>
                <a:avLst/>
                <a:gdLst>
                  <a:gd name="T0" fmla="*/ 501 w 501"/>
                  <a:gd name="T1" fmla="*/ 5 h 23"/>
                  <a:gd name="T2" fmla="*/ 501 w 501"/>
                  <a:gd name="T3" fmla="*/ 18 h 23"/>
                  <a:gd name="T4" fmla="*/ 485 w 501"/>
                  <a:gd name="T5" fmla="*/ 21 h 23"/>
                  <a:gd name="T6" fmla="*/ 467 w 501"/>
                  <a:gd name="T7" fmla="*/ 23 h 23"/>
                  <a:gd name="T8" fmla="*/ 420 w 501"/>
                  <a:gd name="T9" fmla="*/ 20 h 23"/>
                  <a:gd name="T10" fmla="*/ 372 w 501"/>
                  <a:gd name="T11" fmla="*/ 15 h 23"/>
                  <a:gd name="T12" fmla="*/ 337 w 501"/>
                  <a:gd name="T13" fmla="*/ 13 h 23"/>
                  <a:gd name="T14" fmla="*/ 258 w 501"/>
                  <a:gd name="T15" fmla="*/ 15 h 23"/>
                  <a:gd name="T16" fmla="*/ 200 w 501"/>
                  <a:gd name="T17" fmla="*/ 18 h 23"/>
                  <a:gd name="T18" fmla="*/ 149 w 501"/>
                  <a:gd name="T19" fmla="*/ 20 h 23"/>
                  <a:gd name="T20" fmla="*/ 83 w 501"/>
                  <a:gd name="T21" fmla="*/ 20 h 23"/>
                  <a:gd name="T22" fmla="*/ 35 w 501"/>
                  <a:gd name="T23" fmla="*/ 17 h 23"/>
                  <a:gd name="T24" fmla="*/ 0 w 501"/>
                  <a:gd name="T25" fmla="*/ 13 h 23"/>
                  <a:gd name="T26" fmla="*/ 1 w 501"/>
                  <a:gd name="T27" fmla="*/ 0 h 23"/>
                  <a:gd name="T28" fmla="*/ 262 w 501"/>
                  <a:gd name="T29" fmla="*/ 2 h 23"/>
                  <a:gd name="T30" fmla="*/ 501 w 501"/>
                  <a:gd name="T31" fmla="*/ 5 h 23"/>
                  <a:gd name="T32" fmla="*/ 501 w 501"/>
                  <a:gd name="T33" fmla="*/ 5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1"/>
                  <a:gd name="T52" fmla="*/ 0 h 23"/>
                  <a:gd name="T53" fmla="*/ 501 w 50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1" h="23">
                    <a:moveTo>
                      <a:pt x="501" y="5"/>
                    </a:moveTo>
                    <a:lnTo>
                      <a:pt x="501" y="18"/>
                    </a:lnTo>
                    <a:lnTo>
                      <a:pt x="485" y="21"/>
                    </a:lnTo>
                    <a:lnTo>
                      <a:pt x="467" y="23"/>
                    </a:lnTo>
                    <a:lnTo>
                      <a:pt x="420" y="20"/>
                    </a:lnTo>
                    <a:lnTo>
                      <a:pt x="372" y="15"/>
                    </a:lnTo>
                    <a:lnTo>
                      <a:pt x="337" y="13"/>
                    </a:lnTo>
                    <a:lnTo>
                      <a:pt x="258" y="15"/>
                    </a:lnTo>
                    <a:lnTo>
                      <a:pt x="200" y="18"/>
                    </a:lnTo>
                    <a:lnTo>
                      <a:pt x="149" y="20"/>
                    </a:lnTo>
                    <a:lnTo>
                      <a:pt x="83" y="20"/>
                    </a:lnTo>
                    <a:lnTo>
                      <a:pt x="35" y="17"/>
                    </a:lnTo>
                    <a:lnTo>
                      <a:pt x="0" y="13"/>
                    </a:lnTo>
                    <a:lnTo>
                      <a:pt x="1" y="0"/>
                    </a:lnTo>
                    <a:lnTo>
                      <a:pt x="262" y="2"/>
                    </a:lnTo>
                    <a:lnTo>
                      <a:pt x="50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7" name="Freeform 108"/>
              <p:cNvSpPr>
                <a:spLocks/>
              </p:cNvSpPr>
              <p:nvPr/>
            </p:nvSpPr>
            <p:spPr bwMode="auto">
              <a:xfrm>
                <a:off x="1225" y="1083"/>
                <a:ext cx="779" cy="576"/>
              </a:xfrm>
              <a:custGeom>
                <a:avLst/>
                <a:gdLst>
                  <a:gd name="T0" fmla="*/ 416 w 779"/>
                  <a:gd name="T1" fmla="*/ 4 h 576"/>
                  <a:gd name="T2" fmla="*/ 561 w 779"/>
                  <a:gd name="T3" fmla="*/ 39 h 576"/>
                  <a:gd name="T4" fmla="*/ 690 w 779"/>
                  <a:gd name="T5" fmla="*/ 96 h 576"/>
                  <a:gd name="T6" fmla="*/ 747 w 779"/>
                  <a:gd name="T7" fmla="*/ 144 h 576"/>
                  <a:gd name="T8" fmla="*/ 779 w 779"/>
                  <a:gd name="T9" fmla="*/ 268 h 576"/>
                  <a:gd name="T10" fmla="*/ 761 w 779"/>
                  <a:gd name="T11" fmla="*/ 343 h 576"/>
                  <a:gd name="T12" fmla="*/ 739 w 779"/>
                  <a:gd name="T13" fmla="*/ 389 h 576"/>
                  <a:gd name="T14" fmla="*/ 695 w 779"/>
                  <a:gd name="T15" fmla="*/ 445 h 576"/>
                  <a:gd name="T16" fmla="*/ 654 w 779"/>
                  <a:gd name="T17" fmla="*/ 480 h 576"/>
                  <a:gd name="T18" fmla="*/ 624 w 779"/>
                  <a:gd name="T19" fmla="*/ 500 h 576"/>
                  <a:gd name="T20" fmla="*/ 588 w 779"/>
                  <a:gd name="T21" fmla="*/ 520 h 576"/>
                  <a:gd name="T22" fmla="*/ 548 w 779"/>
                  <a:gd name="T23" fmla="*/ 538 h 576"/>
                  <a:gd name="T24" fmla="*/ 502 w 779"/>
                  <a:gd name="T25" fmla="*/ 555 h 576"/>
                  <a:gd name="T26" fmla="*/ 450 w 779"/>
                  <a:gd name="T27" fmla="*/ 567 h 576"/>
                  <a:gd name="T28" fmla="*/ 292 w 779"/>
                  <a:gd name="T29" fmla="*/ 571 h 576"/>
                  <a:gd name="T30" fmla="*/ 204 w 779"/>
                  <a:gd name="T31" fmla="*/ 552 h 576"/>
                  <a:gd name="T32" fmla="*/ 147 w 779"/>
                  <a:gd name="T33" fmla="*/ 531 h 576"/>
                  <a:gd name="T34" fmla="*/ 113 w 779"/>
                  <a:gd name="T35" fmla="*/ 514 h 576"/>
                  <a:gd name="T36" fmla="*/ 78 w 779"/>
                  <a:gd name="T37" fmla="*/ 494 h 576"/>
                  <a:gd name="T38" fmla="*/ 17 w 779"/>
                  <a:gd name="T39" fmla="*/ 425 h 576"/>
                  <a:gd name="T40" fmla="*/ 3 w 779"/>
                  <a:gd name="T41" fmla="*/ 314 h 576"/>
                  <a:gd name="T42" fmla="*/ 25 w 779"/>
                  <a:gd name="T43" fmla="*/ 238 h 576"/>
                  <a:gd name="T44" fmla="*/ 55 w 779"/>
                  <a:gd name="T45" fmla="*/ 183 h 576"/>
                  <a:gd name="T46" fmla="*/ 91 w 779"/>
                  <a:gd name="T47" fmla="*/ 134 h 576"/>
                  <a:gd name="T48" fmla="*/ 131 w 779"/>
                  <a:gd name="T49" fmla="*/ 90 h 576"/>
                  <a:gd name="T50" fmla="*/ 177 w 779"/>
                  <a:gd name="T51" fmla="*/ 52 h 576"/>
                  <a:gd name="T52" fmla="*/ 208 w 779"/>
                  <a:gd name="T53" fmla="*/ 36 h 576"/>
                  <a:gd name="T54" fmla="*/ 258 w 779"/>
                  <a:gd name="T55" fmla="*/ 18 h 576"/>
                  <a:gd name="T56" fmla="*/ 311 w 779"/>
                  <a:gd name="T57" fmla="*/ 7 h 576"/>
                  <a:gd name="T58" fmla="*/ 330 w 779"/>
                  <a:gd name="T59" fmla="*/ 40 h 576"/>
                  <a:gd name="T60" fmla="*/ 193 w 779"/>
                  <a:gd name="T61" fmla="*/ 81 h 576"/>
                  <a:gd name="T62" fmla="*/ 131 w 779"/>
                  <a:gd name="T63" fmla="*/ 131 h 576"/>
                  <a:gd name="T64" fmla="*/ 87 w 779"/>
                  <a:gd name="T65" fmla="*/ 188 h 576"/>
                  <a:gd name="T66" fmla="*/ 47 w 779"/>
                  <a:gd name="T67" fmla="*/ 300 h 576"/>
                  <a:gd name="T68" fmla="*/ 67 w 779"/>
                  <a:gd name="T69" fmla="*/ 398 h 576"/>
                  <a:gd name="T70" fmla="*/ 97 w 779"/>
                  <a:gd name="T71" fmla="*/ 443 h 576"/>
                  <a:gd name="T72" fmla="*/ 147 w 779"/>
                  <a:gd name="T73" fmla="*/ 485 h 576"/>
                  <a:gd name="T74" fmla="*/ 184 w 779"/>
                  <a:gd name="T75" fmla="*/ 505 h 576"/>
                  <a:gd name="T76" fmla="*/ 228 w 779"/>
                  <a:gd name="T77" fmla="*/ 520 h 576"/>
                  <a:gd name="T78" fmla="*/ 314 w 779"/>
                  <a:gd name="T79" fmla="*/ 534 h 576"/>
                  <a:gd name="T80" fmla="*/ 533 w 779"/>
                  <a:gd name="T81" fmla="*/ 512 h 576"/>
                  <a:gd name="T82" fmla="*/ 582 w 779"/>
                  <a:gd name="T83" fmla="*/ 492 h 576"/>
                  <a:gd name="T84" fmla="*/ 608 w 779"/>
                  <a:gd name="T85" fmla="*/ 478 h 576"/>
                  <a:gd name="T86" fmla="*/ 687 w 779"/>
                  <a:gd name="T87" fmla="*/ 401 h 576"/>
                  <a:gd name="T88" fmla="*/ 717 w 779"/>
                  <a:gd name="T89" fmla="*/ 339 h 576"/>
                  <a:gd name="T90" fmla="*/ 715 w 779"/>
                  <a:gd name="T91" fmla="*/ 190 h 576"/>
                  <a:gd name="T92" fmla="*/ 695 w 779"/>
                  <a:gd name="T93" fmla="*/ 155 h 576"/>
                  <a:gd name="T94" fmla="*/ 658 w 779"/>
                  <a:gd name="T95" fmla="*/ 119 h 576"/>
                  <a:gd name="T96" fmla="*/ 621 w 779"/>
                  <a:gd name="T97" fmla="*/ 99 h 576"/>
                  <a:gd name="T98" fmla="*/ 585 w 779"/>
                  <a:gd name="T99" fmla="*/ 81 h 576"/>
                  <a:gd name="T100" fmla="*/ 546 w 779"/>
                  <a:gd name="T101" fmla="*/ 67 h 576"/>
                  <a:gd name="T102" fmla="*/ 468 w 779"/>
                  <a:gd name="T103" fmla="*/ 49 h 576"/>
                  <a:gd name="T104" fmla="*/ 385 w 779"/>
                  <a:gd name="T105" fmla="*/ 36 h 57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9"/>
                  <a:gd name="T160" fmla="*/ 0 h 576"/>
                  <a:gd name="T161" fmla="*/ 779 w 779"/>
                  <a:gd name="T162" fmla="*/ 576 h 57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9" h="576">
                    <a:moveTo>
                      <a:pt x="351" y="33"/>
                    </a:moveTo>
                    <a:lnTo>
                      <a:pt x="373" y="0"/>
                    </a:lnTo>
                    <a:lnTo>
                      <a:pt x="416" y="4"/>
                    </a:lnTo>
                    <a:lnTo>
                      <a:pt x="448" y="10"/>
                    </a:lnTo>
                    <a:lnTo>
                      <a:pt x="505" y="22"/>
                    </a:lnTo>
                    <a:lnTo>
                      <a:pt x="561" y="39"/>
                    </a:lnTo>
                    <a:lnTo>
                      <a:pt x="637" y="67"/>
                    </a:lnTo>
                    <a:lnTo>
                      <a:pt x="667" y="83"/>
                    </a:lnTo>
                    <a:lnTo>
                      <a:pt x="690" y="96"/>
                    </a:lnTo>
                    <a:lnTo>
                      <a:pt x="708" y="107"/>
                    </a:lnTo>
                    <a:lnTo>
                      <a:pt x="729" y="123"/>
                    </a:lnTo>
                    <a:lnTo>
                      <a:pt x="747" y="144"/>
                    </a:lnTo>
                    <a:lnTo>
                      <a:pt x="761" y="168"/>
                    </a:lnTo>
                    <a:lnTo>
                      <a:pt x="778" y="219"/>
                    </a:lnTo>
                    <a:lnTo>
                      <a:pt x="779" y="268"/>
                    </a:lnTo>
                    <a:lnTo>
                      <a:pt x="775" y="295"/>
                    </a:lnTo>
                    <a:lnTo>
                      <a:pt x="771" y="318"/>
                    </a:lnTo>
                    <a:lnTo>
                      <a:pt x="761" y="343"/>
                    </a:lnTo>
                    <a:lnTo>
                      <a:pt x="757" y="354"/>
                    </a:lnTo>
                    <a:lnTo>
                      <a:pt x="750" y="365"/>
                    </a:lnTo>
                    <a:lnTo>
                      <a:pt x="739" y="389"/>
                    </a:lnTo>
                    <a:lnTo>
                      <a:pt x="725" y="408"/>
                    </a:lnTo>
                    <a:lnTo>
                      <a:pt x="711" y="427"/>
                    </a:lnTo>
                    <a:lnTo>
                      <a:pt x="695" y="445"/>
                    </a:lnTo>
                    <a:lnTo>
                      <a:pt x="679" y="461"/>
                    </a:lnTo>
                    <a:lnTo>
                      <a:pt x="663" y="474"/>
                    </a:lnTo>
                    <a:lnTo>
                      <a:pt x="654" y="480"/>
                    </a:lnTo>
                    <a:lnTo>
                      <a:pt x="645" y="487"/>
                    </a:lnTo>
                    <a:lnTo>
                      <a:pt x="635" y="494"/>
                    </a:lnTo>
                    <a:lnTo>
                      <a:pt x="624" y="500"/>
                    </a:lnTo>
                    <a:lnTo>
                      <a:pt x="613" y="505"/>
                    </a:lnTo>
                    <a:lnTo>
                      <a:pt x="601" y="514"/>
                    </a:lnTo>
                    <a:lnTo>
                      <a:pt x="588" y="520"/>
                    </a:lnTo>
                    <a:lnTo>
                      <a:pt x="575" y="526"/>
                    </a:lnTo>
                    <a:lnTo>
                      <a:pt x="561" y="532"/>
                    </a:lnTo>
                    <a:lnTo>
                      <a:pt x="548" y="538"/>
                    </a:lnTo>
                    <a:lnTo>
                      <a:pt x="533" y="544"/>
                    </a:lnTo>
                    <a:lnTo>
                      <a:pt x="517" y="550"/>
                    </a:lnTo>
                    <a:lnTo>
                      <a:pt x="502" y="555"/>
                    </a:lnTo>
                    <a:lnTo>
                      <a:pt x="484" y="559"/>
                    </a:lnTo>
                    <a:lnTo>
                      <a:pt x="468" y="563"/>
                    </a:lnTo>
                    <a:lnTo>
                      <a:pt x="450" y="567"/>
                    </a:lnTo>
                    <a:lnTo>
                      <a:pt x="413" y="573"/>
                    </a:lnTo>
                    <a:lnTo>
                      <a:pt x="374" y="576"/>
                    </a:lnTo>
                    <a:lnTo>
                      <a:pt x="292" y="571"/>
                    </a:lnTo>
                    <a:lnTo>
                      <a:pt x="248" y="563"/>
                    </a:lnTo>
                    <a:lnTo>
                      <a:pt x="226" y="557"/>
                    </a:lnTo>
                    <a:lnTo>
                      <a:pt x="204" y="552"/>
                    </a:lnTo>
                    <a:lnTo>
                      <a:pt x="182" y="544"/>
                    </a:lnTo>
                    <a:lnTo>
                      <a:pt x="158" y="534"/>
                    </a:lnTo>
                    <a:lnTo>
                      <a:pt x="147" y="531"/>
                    </a:lnTo>
                    <a:lnTo>
                      <a:pt x="135" y="526"/>
                    </a:lnTo>
                    <a:lnTo>
                      <a:pt x="124" y="520"/>
                    </a:lnTo>
                    <a:lnTo>
                      <a:pt x="113" y="514"/>
                    </a:lnTo>
                    <a:lnTo>
                      <a:pt x="99" y="508"/>
                    </a:lnTo>
                    <a:lnTo>
                      <a:pt x="89" y="502"/>
                    </a:lnTo>
                    <a:lnTo>
                      <a:pt x="78" y="494"/>
                    </a:lnTo>
                    <a:lnTo>
                      <a:pt x="69" y="487"/>
                    </a:lnTo>
                    <a:lnTo>
                      <a:pt x="39" y="458"/>
                    </a:lnTo>
                    <a:lnTo>
                      <a:pt x="17" y="425"/>
                    </a:lnTo>
                    <a:lnTo>
                      <a:pt x="5" y="390"/>
                    </a:lnTo>
                    <a:lnTo>
                      <a:pt x="0" y="351"/>
                    </a:lnTo>
                    <a:lnTo>
                      <a:pt x="3" y="314"/>
                    </a:lnTo>
                    <a:lnTo>
                      <a:pt x="11" y="277"/>
                    </a:lnTo>
                    <a:lnTo>
                      <a:pt x="19" y="256"/>
                    </a:lnTo>
                    <a:lnTo>
                      <a:pt x="25" y="238"/>
                    </a:lnTo>
                    <a:lnTo>
                      <a:pt x="34" y="219"/>
                    </a:lnTo>
                    <a:lnTo>
                      <a:pt x="44" y="201"/>
                    </a:lnTo>
                    <a:lnTo>
                      <a:pt x="55" y="183"/>
                    </a:lnTo>
                    <a:lnTo>
                      <a:pt x="66" y="166"/>
                    </a:lnTo>
                    <a:lnTo>
                      <a:pt x="78" y="149"/>
                    </a:lnTo>
                    <a:lnTo>
                      <a:pt x="91" y="134"/>
                    </a:lnTo>
                    <a:lnTo>
                      <a:pt x="104" y="117"/>
                    </a:lnTo>
                    <a:lnTo>
                      <a:pt x="116" y="103"/>
                    </a:lnTo>
                    <a:lnTo>
                      <a:pt x="131" y="90"/>
                    </a:lnTo>
                    <a:lnTo>
                      <a:pt x="144" y="78"/>
                    </a:lnTo>
                    <a:lnTo>
                      <a:pt x="170" y="57"/>
                    </a:lnTo>
                    <a:lnTo>
                      <a:pt x="177" y="52"/>
                    </a:lnTo>
                    <a:lnTo>
                      <a:pt x="184" y="47"/>
                    </a:lnTo>
                    <a:lnTo>
                      <a:pt x="196" y="42"/>
                    </a:lnTo>
                    <a:lnTo>
                      <a:pt x="208" y="36"/>
                    </a:lnTo>
                    <a:lnTo>
                      <a:pt x="219" y="31"/>
                    </a:lnTo>
                    <a:lnTo>
                      <a:pt x="240" y="25"/>
                    </a:lnTo>
                    <a:lnTo>
                      <a:pt x="258" y="18"/>
                    </a:lnTo>
                    <a:lnTo>
                      <a:pt x="275" y="14"/>
                    </a:lnTo>
                    <a:lnTo>
                      <a:pt x="289" y="11"/>
                    </a:lnTo>
                    <a:lnTo>
                      <a:pt x="311" y="7"/>
                    </a:lnTo>
                    <a:lnTo>
                      <a:pt x="325" y="4"/>
                    </a:lnTo>
                    <a:lnTo>
                      <a:pt x="340" y="2"/>
                    </a:lnTo>
                    <a:lnTo>
                      <a:pt x="330" y="40"/>
                    </a:lnTo>
                    <a:lnTo>
                      <a:pt x="218" y="65"/>
                    </a:lnTo>
                    <a:lnTo>
                      <a:pt x="207" y="72"/>
                    </a:lnTo>
                    <a:lnTo>
                      <a:pt x="193" y="81"/>
                    </a:lnTo>
                    <a:lnTo>
                      <a:pt x="164" y="102"/>
                    </a:lnTo>
                    <a:lnTo>
                      <a:pt x="149" y="116"/>
                    </a:lnTo>
                    <a:lnTo>
                      <a:pt x="131" y="131"/>
                    </a:lnTo>
                    <a:lnTo>
                      <a:pt x="116" y="149"/>
                    </a:lnTo>
                    <a:lnTo>
                      <a:pt x="102" y="167"/>
                    </a:lnTo>
                    <a:lnTo>
                      <a:pt x="87" y="188"/>
                    </a:lnTo>
                    <a:lnTo>
                      <a:pt x="74" y="206"/>
                    </a:lnTo>
                    <a:lnTo>
                      <a:pt x="55" y="253"/>
                    </a:lnTo>
                    <a:lnTo>
                      <a:pt x="47" y="300"/>
                    </a:lnTo>
                    <a:lnTo>
                      <a:pt x="50" y="350"/>
                    </a:lnTo>
                    <a:lnTo>
                      <a:pt x="58" y="375"/>
                    </a:lnTo>
                    <a:lnTo>
                      <a:pt x="67" y="398"/>
                    </a:lnTo>
                    <a:lnTo>
                      <a:pt x="74" y="411"/>
                    </a:lnTo>
                    <a:lnTo>
                      <a:pt x="81" y="422"/>
                    </a:lnTo>
                    <a:lnTo>
                      <a:pt x="97" y="443"/>
                    </a:lnTo>
                    <a:lnTo>
                      <a:pt x="115" y="461"/>
                    </a:lnTo>
                    <a:lnTo>
                      <a:pt x="135" y="478"/>
                    </a:lnTo>
                    <a:lnTo>
                      <a:pt x="147" y="485"/>
                    </a:lnTo>
                    <a:lnTo>
                      <a:pt x="158" y="492"/>
                    </a:lnTo>
                    <a:lnTo>
                      <a:pt x="171" y="498"/>
                    </a:lnTo>
                    <a:lnTo>
                      <a:pt x="184" y="505"/>
                    </a:lnTo>
                    <a:lnTo>
                      <a:pt x="199" y="510"/>
                    </a:lnTo>
                    <a:lnTo>
                      <a:pt x="213" y="516"/>
                    </a:lnTo>
                    <a:lnTo>
                      <a:pt x="228" y="520"/>
                    </a:lnTo>
                    <a:lnTo>
                      <a:pt x="245" y="525"/>
                    </a:lnTo>
                    <a:lnTo>
                      <a:pt x="278" y="531"/>
                    </a:lnTo>
                    <a:lnTo>
                      <a:pt x="314" y="534"/>
                    </a:lnTo>
                    <a:lnTo>
                      <a:pt x="395" y="534"/>
                    </a:lnTo>
                    <a:lnTo>
                      <a:pt x="487" y="523"/>
                    </a:lnTo>
                    <a:lnTo>
                      <a:pt x="533" y="512"/>
                    </a:lnTo>
                    <a:lnTo>
                      <a:pt x="553" y="505"/>
                    </a:lnTo>
                    <a:lnTo>
                      <a:pt x="574" y="497"/>
                    </a:lnTo>
                    <a:lnTo>
                      <a:pt x="582" y="492"/>
                    </a:lnTo>
                    <a:lnTo>
                      <a:pt x="592" y="487"/>
                    </a:lnTo>
                    <a:lnTo>
                      <a:pt x="601" y="484"/>
                    </a:lnTo>
                    <a:lnTo>
                      <a:pt x="608" y="478"/>
                    </a:lnTo>
                    <a:lnTo>
                      <a:pt x="640" y="455"/>
                    </a:lnTo>
                    <a:lnTo>
                      <a:pt x="667" y="429"/>
                    </a:lnTo>
                    <a:lnTo>
                      <a:pt x="687" y="401"/>
                    </a:lnTo>
                    <a:lnTo>
                      <a:pt x="695" y="385"/>
                    </a:lnTo>
                    <a:lnTo>
                      <a:pt x="703" y="371"/>
                    </a:lnTo>
                    <a:lnTo>
                      <a:pt x="717" y="339"/>
                    </a:lnTo>
                    <a:lnTo>
                      <a:pt x="728" y="278"/>
                    </a:lnTo>
                    <a:lnTo>
                      <a:pt x="723" y="217"/>
                    </a:lnTo>
                    <a:lnTo>
                      <a:pt x="715" y="190"/>
                    </a:lnTo>
                    <a:lnTo>
                      <a:pt x="709" y="178"/>
                    </a:lnTo>
                    <a:lnTo>
                      <a:pt x="703" y="166"/>
                    </a:lnTo>
                    <a:lnTo>
                      <a:pt x="695" y="155"/>
                    </a:lnTo>
                    <a:lnTo>
                      <a:pt x="686" y="144"/>
                    </a:lnTo>
                    <a:lnTo>
                      <a:pt x="668" y="126"/>
                    </a:lnTo>
                    <a:lnTo>
                      <a:pt x="658" y="119"/>
                    </a:lnTo>
                    <a:lnTo>
                      <a:pt x="645" y="112"/>
                    </a:lnTo>
                    <a:lnTo>
                      <a:pt x="632" y="105"/>
                    </a:lnTo>
                    <a:lnTo>
                      <a:pt x="621" y="99"/>
                    </a:lnTo>
                    <a:lnTo>
                      <a:pt x="608" y="94"/>
                    </a:lnTo>
                    <a:lnTo>
                      <a:pt x="596" y="87"/>
                    </a:lnTo>
                    <a:lnTo>
                      <a:pt x="585" y="81"/>
                    </a:lnTo>
                    <a:lnTo>
                      <a:pt x="570" y="76"/>
                    </a:lnTo>
                    <a:lnTo>
                      <a:pt x="557" y="72"/>
                    </a:lnTo>
                    <a:lnTo>
                      <a:pt x="546" y="67"/>
                    </a:lnTo>
                    <a:lnTo>
                      <a:pt x="517" y="60"/>
                    </a:lnTo>
                    <a:lnTo>
                      <a:pt x="492" y="54"/>
                    </a:lnTo>
                    <a:lnTo>
                      <a:pt x="468" y="49"/>
                    </a:lnTo>
                    <a:lnTo>
                      <a:pt x="443" y="45"/>
                    </a:lnTo>
                    <a:lnTo>
                      <a:pt x="422" y="40"/>
                    </a:lnTo>
                    <a:lnTo>
                      <a:pt x="385" y="36"/>
                    </a:lnTo>
                    <a:lnTo>
                      <a:pt x="35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8" name="Freeform 109"/>
              <p:cNvSpPr>
                <a:spLocks/>
              </p:cNvSpPr>
              <p:nvPr/>
            </p:nvSpPr>
            <p:spPr bwMode="auto">
              <a:xfrm>
                <a:off x="1544" y="1085"/>
                <a:ext cx="76" cy="40"/>
              </a:xfrm>
              <a:custGeom>
                <a:avLst/>
                <a:gdLst>
                  <a:gd name="T0" fmla="*/ 13 w 76"/>
                  <a:gd name="T1" fmla="*/ 0 h 40"/>
                  <a:gd name="T2" fmla="*/ 76 w 76"/>
                  <a:gd name="T3" fmla="*/ 0 h 40"/>
                  <a:gd name="T4" fmla="*/ 68 w 76"/>
                  <a:gd name="T5" fmla="*/ 34 h 40"/>
                  <a:gd name="T6" fmla="*/ 0 w 76"/>
                  <a:gd name="T7" fmla="*/ 40 h 40"/>
                  <a:gd name="T8" fmla="*/ 13 w 76"/>
                  <a:gd name="T9" fmla="*/ 0 h 40"/>
                  <a:gd name="T10" fmla="*/ 13 w 76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40"/>
                  <a:gd name="T20" fmla="*/ 76 w 76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40">
                    <a:moveTo>
                      <a:pt x="13" y="0"/>
                    </a:moveTo>
                    <a:lnTo>
                      <a:pt x="76" y="0"/>
                    </a:lnTo>
                    <a:lnTo>
                      <a:pt x="68" y="34"/>
                    </a:lnTo>
                    <a:lnTo>
                      <a:pt x="0" y="4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19" name="Freeform 110"/>
              <p:cNvSpPr>
                <a:spLocks/>
              </p:cNvSpPr>
              <p:nvPr/>
            </p:nvSpPr>
            <p:spPr bwMode="auto">
              <a:xfrm>
                <a:off x="954" y="1574"/>
                <a:ext cx="222" cy="171"/>
              </a:xfrm>
              <a:custGeom>
                <a:avLst/>
                <a:gdLst>
                  <a:gd name="T0" fmla="*/ 179 w 222"/>
                  <a:gd name="T1" fmla="*/ 3 h 171"/>
                  <a:gd name="T2" fmla="*/ 193 w 222"/>
                  <a:gd name="T3" fmla="*/ 0 h 171"/>
                  <a:gd name="T4" fmla="*/ 214 w 222"/>
                  <a:gd name="T5" fmla="*/ 0 h 171"/>
                  <a:gd name="T6" fmla="*/ 222 w 222"/>
                  <a:gd name="T7" fmla="*/ 9 h 171"/>
                  <a:gd name="T8" fmla="*/ 216 w 222"/>
                  <a:gd name="T9" fmla="*/ 21 h 171"/>
                  <a:gd name="T10" fmla="*/ 200 w 222"/>
                  <a:gd name="T11" fmla="*/ 40 h 171"/>
                  <a:gd name="T12" fmla="*/ 172 w 222"/>
                  <a:gd name="T13" fmla="*/ 61 h 171"/>
                  <a:gd name="T14" fmla="*/ 142 w 222"/>
                  <a:gd name="T15" fmla="*/ 85 h 171"/>
                  <a:gd name="T16" fmla="*/ 134 w 222"/>
                  <a:gd name="T17" fmla="*/ 90 h 171"/>
                  <a:gd name="T18" fmla="*/ 127 w 222"/>
                  <a:gd name="T19" fmla="*/ 95 h 171"/>
                  <a:gd name="T20" fmla="*/ 120 w 222"/>
                  <a:gd name="T21" fmla="*/ 101 h 171"/>
                  <a:gd name="T22" fmla="*/ 110 w 222"/>
                  <a:gd name="T23" fmla="*/ 108 h 171"/>
                  <a:gd name="T24" fmla="*/ 101 w 222"/>
                  <a:gd name="T25" fmla="*/ 112 h 171"/>
                  <a:gd name="T26" fmla="*/ 94 w 222"/>
                  <a:gd name="T27" fmla="*/ 117 h 171"/>
                  <a:gd name="T28" fmla="*/ 87 w 222"/>
                  <a:gd name="T29" fmla="*/ 123 h 171"/>
                  <a:gd name="T30" fmla="*/ 79 w 222"/>
                  <a:gd name="T31" fmla="*/ 127 h 171"/>
                  <a:gd name="T32" fmla="*/ 72 w 222"/>
                  <a:gd name="T33" fmla="*/ 132 h 171"/>
                  <a:gd name="T34" fmla="*/ 65 w 222"/>
                  <a:gd name="T35" fmla="*/ 137 h 171"/>
                  <a:gd name="T36" fmla="*/ 57 w 222"/>
                  <a:gd name="T37" fmla="*/ 141 h 171"/>
                  <a:gd name="T38" fmla="*/ 50 w 222"/>
                  <a:gd name="T39" fmla="*/ 145 h 171"/>
                  <a:gd name="T40" fmla="*/ 38 w 222"/>
                  <a:gd name="T41" fmla="*/ 151 h 171"/>
                  <a:gd name="T42" fmla="*/ 28 w 222"/>
                  <a:gd name="T43" fmla="*/ 159 h 171"/>
                  <a:gd name="T44" fmla="*/ 18 w 222"/>
                  <a:gd name="T45" fmla="*/ 163 h 171"/>
                  <a:gd name="T46" fmla="*/ 12 w 222"/>
                  <a:gd name="T47" fmla="*/ 168 h 171"/>
                  <a:gd name="T48" fmla="*/ 6 w 222"/>
                  <a:gd name="T49" fmla="*/ 171 h 171"/>
                  <a:gd name="T50" fmla="*/ 0 w 222"/>
                  <a:gd name="T51" fmla="*/ 150 h 171"/>
                  <a:gd name="T52" fmla="*/ 13 w 222"/>
                  <a:gd name="T53" fmla="*/ 135 h 171"/>
                  <a:gd name="T54" fmla="*/ 38 w 222"/>
                  <a:gd name="T55" fmla="*/ 113 h 171"/>
                  <a:gd name="T56" fmla="*/ 51 w 222"/>
                  <a:gd name="T57" fmla="*/ 101 h 171"/>
                  <a:gd name="T58" fmla="*/ 67 w 222"/>
                  <a:gd name="T59" fmla="*/ 90 h 171"/>
                  <a:gd name="T60" fmla="*/ 83 w 222"/>
                  <a:gd name="T61" fmla="*/ 77 h 171"/>
                  <a:gd name="T62" fmla="*/ 99 w 222"/>
                  <a:gd name="T63" fmla="*/ 65 h 171"/>
                  <a:gd name="T64" fmla="*/ 129 w 222"/>
                  <a:gd name="T65" fmla="*/ 41 h 171"/>
                  <a:gd name="T66" fmla="*/ 156 w 222"/>
                  <a:gd name="T67" fmla="*/ 21 h 171"/>
                  <a:gd name="T68" fmla="*/ 179 w 222"/>
                  <a:gd name="T69" fmla="*/ 3 h 171"/>
                  <a:gd name="T70" fmla="*/ 179 w 222"/>
                  <a:gd name="T71" fmla="*/ 3 h 1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2"/>
                  <a:gd name="T109" fmla="*/ 0 h 171"/>
                  <a:gd name="T110" fmla="*/ 222 w 222"/>
                  <a:gd name="T111" fmla="*/ 171 h 1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2" h="171">
                    <a:moveTo>
                      <a:pt x="179" y="3"/>
                    </a:moveTo>
                    <a:lnTo>
                      <a:pt x="193" y="0"/>
                    </a:lnTo>
                    <a:lnTo>
                      <a:pt x="214" y="0"/>
                    </a:lnTo>
                    <a:lnTo>
                      <a:pt x="222" y="9"/>
                    </a:lnTo>
                    <a:lnTo>
                      <a:pt x="216" y="21"/>
                    </a:lnTo>
                    <a:lnTo>
                      <a:pt x="200" y="40"/>
                    </a:lnTo>
                    <a:lnTo>
                      <a:pt x="172" y="61"/>
                    </a:lnTo>
                    <a:lnTo>
                      <a:pt x="142" y="85"/>
                    </a:lnTo>
                    <a:lnTo>
                      <a:pt x="134" y="90"/>
                    </a:lnTo>
                    <a:lnTo>
                      <a:pt x="127" y="95"/>
                    </a:lnTo>
                    <a:lnTo>
                      <a:pt x="120" y="101"/>
                    </a:lnTo>
                    <a:lnTo>
                      <a:pt x="110" y="108"/>
                    </a:lnTo>
                    <a:lnTo>
                      <a:pt x="101" y="112"/>
                    </a:lnTo>
                    <a:lnTo>
                      <a:pt x="94" y="117"/>
                    </a:lnTo>
                    <a:lnTo>
                      <a:pt x="87" y="123"/>
                    </a:lnTo>
                    <a:lnTo>
                      <a:pt x="79" y="127"/>
                    </a:lnTo>
                    <a:lnTo>
                      <a:pt x="72" y="132"/>
                    </a:lnTo>
                    <a:lnTo>
                      <a:pt x="65" y="137"/>
                    </a:lnTo>
                    <a:lnTo>
                      <a:pt x="57" y="141"/>
                    </a:lnTo>
                    <a:lnTo>
                      <a:pt x="50" y="145"/>
                    </a:lnTo>
                    <a:lnTo>
                      <a:pt x="38" y="151"/>
                    </a:lnTo>
                    <a:lnTo>
                      <a:pt x="28" y="159"/>
                    </a:lnTo>
                    <a:lnTo>
                      <a:pt x="18" y="163"/>
                    </a:lnTo>
                    <a:lnTo>
                      <a:pt x="12" y="168"/>
                    </a:lnTo>
                    <a:lnTo>
                      <a:pt x="6" y="171"/>
                    </a:lnTo>
                    <a:lnTo>
                      <a:pt x="0" y="150"/>
                    </a:lnTo>
                    <a:lnTo>
                      <a:pt x="13" y="135"/>
                    </a:lnTo>
                    <a:lnTo>
                      <a:pt x="38" y="113"/>
                    </a:lnTo>
                    <a:lnTo>
                      <a:pt x="51" y="101"/>
                    </a:lnTo>
                    <a:lnTo>
                      <a:pt x="67" y="90"/>
                    </a:lnTo>
                    <a:lnTo>
                      <a:pt x="83" y="77"/>
                    </a:lnTo>
                    <a:lnTo>
                      <a:pt x="99" y="65"/>
                    </a:lnTo>
                    <a:lnTo>
                      <a:pt x="129" y="41"/>
                    </a:lnTo>
                    <a:lnTo>
                      <a:pt x="156" y="21"/>
                    </a:lnTo>
                    <a:lnTo>
                      <a:pt x="17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0" name="Freeform 111"/>
              <p:cNvSpPr>
                <a:spLocks/>
              </p:cNvSpPr>
              <p:nvPr/>
            </p:nvSpPr>
            <p:spPr bwMode="auto">
              <a:xfrm>
                <a:off x="1384" y="1688"/>
                <a:ext cx="60" cy="165"/>
              </a:xfrm>
              <a:custGeom>
                <a:avLst/>
                <a:gdLst>
                  <a:gd name="T0" fmla="*/ 22 w 60"/>
                  <a:gd name="T1" fmla="*/ 12 h 165"/>
                  <a:gd name="T2" fmla="*/ 28 w 60"/>
                  <a:gd name="T3" fmla="*/ 7 h 165"/>
                  <a:gd name="T4" fmla="*/ 33 w 60"/>
                  <a:gd name="T5" fmla="*/ 3 h 165"/>
                  <a:gd name="T6" fmla="*/ 39 w 60"/>
                  <a:gd name="T7" fmla="*/ 0 h 165"/>
                  <a:gd name="T8" fmla="*/ 53 w 60"/>
                  <a:gd name="T9" fmla="*/ 0 h 165"/>
                  <a:gd name="T10" fmla="*/ 60 w 60"/>
                  <a:gd name="T11" fmla="*/ 16 h 165"/>
                  <a:gd name="T12" fmla="*/ 18 w 60"/>
                  <a:gd name="T13" fmla="*/ 150 h 165"/>
                  <a:gd name="T14" fmla="*/ 9 w 60"/>
                  <a:gd name="T15" fmla="*/ 164 h 165"/>
                  <a:gd name="T16" fmla="*/ 3 w 60"/>
                  <a:gd name="T17" fmla="*/ 165 h 165"/>
                  <a:gd name="T18" fmla="*/ 0 w 60"/>
                  <a:gd name="T19" fmla="*/ 149 h 165"/>
                  <a:gd name="T20" fmla="*/ 22 w 60"/>
                  <a:gd name="T21" fmla="*/ 12 h 165"/>
                  <a:gd name="T22" fmla="*/ 22 w 60"/>
                  <a:gd name="T23" fmla="*/ 12 h 1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165"/>
                  <a:gd name="T38" fmla="*/ 60 w 60"/>
                  <a:gd name="T39" fmla="*/ 165 h 1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165">
                    <a:moveTo>
                      <a:pt x="22" y="12"/>
                    </a:moveTo>
                    <a:lnTo>
                      <a:pt x="28" y="7"/>
                    </a:lnTo>
                    <a:lnTo>
                      <a:pt x="33" y="3"/>
                    </a:lnTo>
                    <a:lnTo>
                      <a:pt x="39" y="0"/>
                    </a:lnTo>
                    <a:lnTo>
                      <a:pt x="53" y="0"/>
                    </a:lnTo>
                    <a:lnTo>
                      <a:pt x="60" y="16"/>
                    </a:lnTo>
                    <a:lnTo>
                      <a:pt x="18" y="150"/>
                    </a:lnTo>
                    <a:lnTo>
                      <a:pt x="9" y="164"/>
                    </a:lnTo>
                    <a:lnTo>
                      <a:pt x="3" y="165"/>
                    </a:lnTo>
                    <a:lnTo>
                      <a:pt x="0" y="149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1" name="Freeform 112"/>
              <p:cNvSpPr>
                <a:spLocks/>
              </p:cNvSpPr>
              <p:nvPr/>
            </p:nvSpPr>
            <p:spPr bwMode="auto">
              <a:xfrm>
                <a:off x="1751" y="1685"/>
                <a:ext cx="77" cy="164"/>
              </a:xfrm>
              <a:custGeom>
                <a:avLst/>
                <a:gdLst>
                  <a:gd name="T0" fmla="*/ 0 w 77"/>
                  <a:gd name="T1" fmla="*/ 26 h 164"/>
                  <a:gd name="T2" fmla="*/ 1 w 77"/>
                  <a:gd name="T3" fmla="*/ 21 h 164"/>
                  <a:gd name="T4" fmla="*/ 9 w 77"/>
                  <a:gd name="T5" fmla="*/ 7 h 164"/>
                  <a:gd name="T6" fmla="*/ 15 w 77"/>
                  <a:gd name="T7" fmla="*/ 2 h 164"/>
                  <a:gd name="T8" fmla="*/ 22 w 77"/>
                  <a:gd name="T9" fmla="*/ 0 h 164"/>
                  <a:gd name="T10" fmla="*/ 31 w 77"/>
                  <a:gd name="T11" fmla="*/ 1 h 164"/>
                  <a:gd name="T12" fmla="*/ 43 w 77"/>
                  <a:gd name="T13" fmla="*/ 8 h 164"/>
                  <a:gd name="T14" fmla="*/ 77 w 77"/>
                  <a:gd name="T15" fmla="*/ 151 h 164"/>
                  <a:gd name="T16" fmla="*/ 70 w 77"/>
                  <a:gd name="T17" fmla="*/ 161 h 164"/>
                  <a:gd name="T18" fmla="*/ 62 w 77"/>
                  <a:gd name="T19" fmla="*/ 164 h 164"/>
                  <a:gd name="T20" fmla="*/ 55 w 77"/>
                  <a:gd name="T21" fmla="*/ 156 h 164"/>
                  <a:gd name="T22" fmla="*/ 0 w 77"/>
                  <a:gd name="T23" fmla="*/ 26 h 164"/>
                  <a:gd name="T24" fmla="*/ 0 w 77"/>
                  <a:gd name="T25" fmla="*/ 26 h 1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164"/>
                  <a:gd name="T41" fmla="*/ 77 w 77"/>
                  <a:gd name="T42" fmla="*/ 164 h 1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164">
                    <a:moveTo>
                      <a:pt x="0" y="26"/>
                    </a:moveTo>
                    <a:lnTo>
                      <a:pt x="1" y="21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43" y="8"/>
                    </a:lnTo>
                    <a:lnTo>
                      <a:pt x="77" y="151"/>
                    </a:lnTo>
                    <a:lnTo>
                      <a:pt x="70" y="161"/>
                    </a:lnTo>
                    <a:lnTo>
                      <a:pt x="62" y="164"/>
                    </a:lnTo>
                    <a:lnTo>
                      <a:pt x="5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2" name="Freeform 113"/>
              <p:cNvSpPr>
                <a:spLocks/>
              </p:cNvSpPr>
              <p:nvPr/>
            </p:nvSpPr>
            <p:spPr bwMode="auto">
              <a:xfrm>
                <a:off x="2037" y="1593"/>
                <a:ext cx="100" cy="116"/>
              </a:xfrm>
              <a:custGeom>
                <a:avLst/>
                <a:gdLst>
                  <a:gd name="T0" fmla="*/ 39 w 100"/>
                  <a:gd name="T1" fmla="*/ 2 h 116"/>
                  <a:gd name="T2" fmla="*/ 29 w 100"/>
                  <a:gd name="T3" fmla="*/ 0 h 116"/>
                  <a:gd name="T4" fmla="*/ 14 w 100"/>
                  <a:gd name="T5" fmla="*/ 0 h 116"/>
                  <a:gd name="T6" fmla="*/ 0 w 100"/>
                  <a:gd name="T7" fmla="*/ 10 h 116"/>
                  <a:gd name="T8" fmla="*/ 0 w 100"/>
                  <a:gd name="T9" fmla="*/ 21 h 116"/>
                  <a:gd name="T10" fmla="*/ 9 w 100"/>
                  <a:gd name="T11" fmla="*/ 37 h 116"/>
                  <a:gd name="T12" fmla="*/ 87 w 100"/>
                  <a:gd name="T13" fmla="*/ 116 h 116"/>
                  <a:gd name="T14" fmla="*/ 100 w 100"/>
                  <a:gd name="T15" fmla="*/ 102 h 116"/>
                  <a:gd name="T16" fmla="*/ 39 w 100"/>
                  <a:gd name="T17" fmla="*/ 2 h 116"/>
                  <a:gd name="T18" fmla="*/ 39 w 100"/>
                  <a:gd name="T19" fmla="*/ 2 h 1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116"/>
                  <a:gd name="T32" fmla="*/ 100 w 100"/>
                  <a:gd name="T33" fmla="*/ 116 h 1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116">
                    <a:moveTo>
                      <a:pt x="39" y="2"/>
                    </a:moveTo>
                    <a:lnTo>
                      <a:pt x="29" y="0"/>
                    </a:lnTo>
                    <a:lnTo>
                      <a:pt x="14" y="0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9" y="37"/>
                    </a:lnTo>
                    <a:lnTo>
                      <a:pt x="87" y="116"/>
                    </a:lnTo>
                    <a:lnTo>
                      <a:pt x="100" y="102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3" name="Freeform 114"/>
              <p:cNvSpPr>
                <a:spLocks/>
              </p:cNvSpPr>
              <p:nvPr/>
            </p:nvSpPr>
            <p:spPr bwMode="auto">
              <a:xfrm>
                <a:off x="2161" y="1419"/>
                <a:ext cx="214" cy="169"/>
              </a:xfrm>
              <a:custGeom>
                <a:avLst/>
                <a:gdLst>
                  <a:gd name="T0" fmla="*/ 20 w 214"/>
                  <a:gd name="T1" fmla="*/ 0 h 169"/>
                  <a:gd name="T2" fmla="*/ 0 w 214"/>
                  <a:gd name="T3" fmla="*/ 39 h 169"/>
                  <a:gd name="T4" fmla="*/ 203 w 214"/>
                  <a:gd name="T5" fmla="*/ 169 h 169"/>
                  <a:gd name="T6" fmla="*/ 214 w 214"/>
                  <a:gd name="T7" fmla="*/ 138 h 169"/>
                  <a:gd name="T8" fmla="*/ 20 w 214"/>
                  <a:gd name="T9" fmla="*/ 0 h 169"/>
                  <a:gd name="T10" fmla="*/ 20 w 214"/>
                  <a:gd name="T11" fmla="*/ 0 h 1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169"/>
                  <a:gd name="T20" fmla="*/ 214 w 214"/>
                  <a:gd name="T21" fmla="*/ 169 h 1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169">
                    <a:moveTo>
                      <a:pt x="20" y="0"/>
                    </a:moveTo>
                    <a:lnTo>
                      <a:pt x="0" y="39"/>
                    </a:lnTo>
                    <a:lnTo>
                      <a:pt x="203" y="169"/>
                    </a:lnTo>
                    <a:lnTo>
                      <a:pt x="214" y="13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4" name="Freeform 115"/>
              <p:cNvSpPr>
                <a:spLocks/>
              </p:cNvSpPr>
              <p:nvPr/>
            </p:nvSpPr>
            <p:spPr bwMode="auto">
              <a:xfrm>
                <a:off x="2071" y="1083"/>
                <a:ext cx="205" cy="65"/>
              </a:xfrm>
              <a:custGeom>
                <a:avLst/>
                <a:gdLst>
                  <a:gd name="T0" fmla="*/ 11 w 205"/>
                  <a:gd name="T1" fmla="*/ 22 h 65"/>
                  <a:gd name="T2" fmla="*/ 8 w 205"/>
                  <a:gd name="T3" fmla="*/ 29 h 65"/>
                  <a:gd name="T4" fmla="*/ 0 w 205"/>
                  <a:gd name="T5" fmla="*/ 45 h 65"/>
                  <a:gd name="T6" fmla="*/ 3 w 205"/>
                  <a:gd name="T7" fmla="*/ 60 h 65"/>
                  <a:gd name="T8" fmla="*/ 11 w 205"/>
                  <a:gd name="T9" fmla="*/ 65 h 65"/>
                  <a:gd name="T10" fmla="*/ 26 w 205"/>
                  <a:gd name="T11" fmla="*/ 65 h 65"/>
                  <a:gd name="T12" fmla="*/ 194 w 205"/>
                  <a:gd name="T13" fmla="*/ 26 h 65"/>
                  <a:gd name="T14" fmla="*/ 205 w 205"/>
                  <a:gd name="T15" fmla="*/ 14 h 65"/>
                  <a:gd name="T16" fmla="*/ 205 w 205"/>
                  <a:gd name="T17" fmla="*/ 5 h 65"/>
                  <a:gd name="T18" fmla="*/ 198 w 205"/>
                  <a:gd name="T19" fmla="*/ 2 h 65"/>
                  <a:gd name="T20" fmla="*/ 189 w 205"/>
                  <a:gd name="T21" fmla="*/ 0 h 65"/>
                  <a:gd name="T22" fmla="*/ 11 w 205"/>
                  <a:gd name="T23" fmla="*/ 22 h 65"/>
                  <a:gd name="T24" fmla="*/ 11 w 205"/>
                  <a:gd name="T25" fmla="*/ 22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5"/>
                  <a:gd name="T40" fmla="*/ 0 h 65"/>
                  <a:gd name="T41" fmla="*/ 205 w 205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5" h="65">
                    <a:moveTo>
                      <a:pt x="11" y="22"/>
                    </a:moveTo>
                    <a:lnTo>
                      <a:pt x="8" y="29"/>
                    </a:lnTo>
                    <a:lnTo>
                      <a:pt x="0" y="45"/>
                    </a:lnTo>
                    <a:lnTo>
                      <a:pt x="3" y="60"/>
                    </a:lnTo>
                    <a:lnTo>
                      <a:pt x="11" y="65"/>
                    </a:lnTo>
                    <a:lnTo>
                      <a:pt x="26" y="65"/>
                    </a:lnTo>
                    <a:lnTo>
                      <a:pt x="194" y="26"/>
                    </a:lnTo>
                    <a:lnTo>
                      <a:pt x="205" y="14"/>
                    </a:lnTo>
                    <a:lnTo>
                      <a:pt x="205" y="5"/>
                    </a:lnTo>
                    <a:lnTo>
                      <a:pt x="198" y="2"/>
                    </a:lnTo>
                    <a:lnTo>
                      <a:pt x="189" y="0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5" name="Freeform 116"/>
              <p:cNvSpPr>
                <a:spLocks/>
              </p:cNvSpPr>
              <p:nvPr/>
            </p:nvSpPr>
            <p:spPr bwMode="auto">
              <a:xfrm>
                <a:off x="1851" y="737"/>
                <a:ext cx="98" cy="176"/>
              </a:xfrm>
              <a:custGeom>
                <a:avLst/>
                <a:gdLst>
                  <a:gd name="T0" fmla="*/ 0 w 98"/>
                  <a:gd name="T1" fmla="*/ 149 h 176"/>
                  <a:gd name="T2" fmla="*/ 10 w 98"/>
                  <a:gd name="T3" fmla="*/ 168 h 176"/>
                  <a:gd name="T4" fmla="*/ 16 w 98"/>
                  <a:gd name="T5" fmla="*/ 173 h 176"/>
                  <a:gd name="T6" fmla="*/ 23 w 98"/>
                  <a:gd name="T7" fmla="*/ 176 h 176"/>
                  <a:gd name="T8" fmla="*/ 47 w 98"/>
                  <a:gd name="T9" fmla="*/ 166 h 176"/>
                  <a:gd name="T10" fmla="*/ 98 w 98"/>
                  <a:gd name="T11" fmla="*/ 15 h 176"/>
                  <a:gd name="T12" fmla="*/ 94 w 98"/>
                  <a:gd name="T13" fmla="*/ 3 h 176"/>
                  <a:gd name="T14" fmla="*/ 91 w 98"/>
                  <a:gd name="T15" fmla="*/ 0 h 176"/>
                  <a:gd name="T16" fmla="*/ 87 w 98"/>
                  <a:gd name="T17" fmla="*/ 0 h 176"/>
                  <a:gd name="T18" fmla="*/ 77 w 98"/>
                  <a:gd name="T19" fmla="*/ 9 h 176"/>
                  <a:gd name="T20" fmla="*/ 0 w 98"/>
                  <a:gd name="T21" fmla="*/ 149 h 176"/>
                  <a:gd name="T22" fmla="*/ 0 w 98"/>
                  <a:gd name="T23" fmla="*/ 149 h 1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8"/>
                  <a:gd name="T37" fmla="*/ 0 h 176"/>
                  <a:gd name="T38" fmla="*/ 98 w 98"/>
                  <a:gd name="T39" fmla="*/ 176 h 1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8" h="176">
                    <a:moveTo>
                      <a:pt x="0" y="149"/>
                    </a:moveTo>
                    <a:lnTo>
                      <a:pt x="10" y="168"/>
                    </a:lnTo>
                    <a:lnTo>
                      <a:pt x="16" y="173"/>
                    </a:lnTo>
                    <a:lnTo>
                      <a:pt x="23" y="176"/>
                    </a:lnTo>
                    <a:lnTo>
                      <a:pt x="47" y="166"/>
                    </a:lnTo>
                    <a:lnTo>
                      <a:pt x="98" y="15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7" y="0"/>
                    </a:lnTo>
                    <a:lnTo>
                      <a:pt x="77" y="9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6" name="Freeform 117"/>
              <p:cNvSpPr>
                <a:spLocks/>
              </p:cNvSpPr>
              <p:nvPr/>
            </p:nvSpPr>
            <p:spPr bwMode="auto">
              <a:xfrm>
                <a:off x="1390" y="741"/>
                <a:ext cx="71" cy="168"/>
              </a:xfrm>
              <a:custGeom>
                <a:avLst/>
                <a:gdLst>
                  <a:gd name="T0" fmla="*/ 30 w 71"/>
                  <a:gd name="T1" fmla="*/ 157 h 168"/>
                  <a:gd name="T2" fmla="*/ 36 w 71"/>
                  <a:gd name="T3" fmla="*/ 162 h 168"/>
                  <a:gd name="T4" fmla="*/ 39 w 71"/>
                  <a:gd name="T5" fmla="*/ 164 h 168"/>
                  <a:gd name="T6" fmla="*/ 48 w 71"/>
                  <a:gd name="T7" fmla="*/ 168 h 168"/>
                  <a:gd name="T8" fmla="*/ 63 w 71"/>
                  <a:gd name="T9" fmla="*/ 165 h 168"/>
                  <a:gd name="T10" fmla="*/ 71 w 71"/>
                  <a:gd name="T11" fmla="*/ 147 h 168"/>
                  <a:gd name="T12" fmla="*/ 23 w 71"/>
                  <a:gd name="T13" fmla="*/ 20 h 168"/>
                  <a:gd name="T14" fmla="*/ 21 w 71"/>
                  <a:gd name="T15" fmla="*/ 14 h 168"/>
                  <a:gd name="T16" fmla="*/ 11 w 71"/>
                  <a:gd name="T17" fmla="*/ 4 h 168"/>
                  <a:gd name="T18" fmla="*/ 6 w 71"/>
                  <a:gd name="T19" fmla="*/ 0 h 168"/>
                  <a:gd name="T20" fmla="*/ 3 w 71"/>
                  <a:gd name="T21" fmla="*/ 4 h 168"/>
                  <a:gd name="T22" fmla="*/ 0 w 71"/>
                  <a:gd name="T23" fmla="*/ 24 h 168"/>
                  <a:gd name="T24" fmla="*/ 30 w 71"/>
                  <a:gd name="T25" fmla="*/ 157 h 168"/>
                  <a:gd name="T26" fmla="*/ 30 w 71"/>
                  <a:gd name="T27" fmla="*/ 157 h 1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168"/>
                  <a:gd name="T44" fmla="*/ 71 w 71"/>
                  <a:gd name="T45" fmla="*/ 168 h 1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168">
                    <a:moveTo>
                      <a:pt x="30" y="157"/>
                    </a:moveTo>
                    <a:lnTo>
                      <a:pt x="36" y="162"/>
                    </a:lnTo>
                    <a:lnTo>
                      <a:pt x="39" y="164"/>
                    </a:lnTo>
                    <a:lnTo>
                      <a:pt x="48" y="168"/>
                    </a:lnTo>
                    <a:lnTo>
                      <a:pt x="63" y="165"/>
                    </a:lnTo>
                    <a:lnTo>
                      <a:pt x="71" y="147"/>
                    </a:lnTo>
                    <a:lnTo>
                      <a:pt x="23" y="20"/>
                    </a:lnTo>
                    <a:lnTo>
                      <a:pt x="21" y="14"/>
                    </a:lnTo>
                    <a:lnTo>
                      <a:pt x="11" y="4"/>
                    </a:lnTo>
                    <a:lnTo>
                      <a:pt x="6" y="0"/>
                    </a:lnTo>
                    <a:lnTo>
                      <a:pt x="3" y="4"/>
                    </a:lnTo>
                    <a:lnTo>
                      <a:pt x="0" y="24"/>
                    </a:lnTo>
                    <a:lnTo>
                      <a:pt x="30" y="1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7" name="Freeform 118"/>
              <p:cNvSpPr>
                <a:spLocks/>
              </p:cNvSpPr>
              <p:nvPr/>
            </p:nvSpPr>
            <p:spPr bwMode="auto">
              <a:xfrm>
                <a:off x="1003" y="924"/>
                <a:ext cx="177" cy="137"/>
              </a:xfrm>
              <a:custGeom>
                <a:avLst/>
                <a:gdLst>
                  <a:gd name="T0" fmla="*/ 151 w 177"/>
                  <a:gd name="T1" fmla="*/ 137 h 137"/>
                  <a:gd name="T2" fmla="*/ 167 w 177"/>
                  <a:gd name="T3" fmla="*/ 137 h 137"/>
                  <a:gd name="T4" fmla="*/ 177 w 177"/>
                  <a:gd name="T5" fmla="*/ 128 h 137"/>
                  <a:gd name="T6" fmla="*/ 173 w 177"/>
                  <a:gd name="T7" fmla="*/ 107 h 137"/>
                  <a:gd name="T8" fmla="*/ 16 w 177"/>
                  <a:gd name="T9" fmla="*/ 0 h 137"/>
                  <a:gd name="T10" fmla="*/ 0 w 177"/>
                  <a:gd name="T11" fmla="*/ 13 h 137"/>
                  <a:gd name="T12" fmla="*/ 151 w 177"/>
                  <a:gd name="T13" fmla="*/ 137 h 137"/>
                  <a:gd name="T14" fmla="*/ 151 w 177"/>
                  <a:gd name="T15" fmla="*/ 137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37"/>
                  <a:gd name="T26" fmla="*/ 177 w 177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37">
                    <a:moveTo>
                      <a:pt x="151" y="137"/>
                    </a:moveTo>
                    <a:lnTo>
                      <a:pt x="167" y="137"/>
                    </a:lnTo>
                    <a:lnTo>
                      <a:pt x="177" y="128"/>
                    </a:lnTo>
                    <a:lnTo>
                      <a:pt x="173" y="107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151" y="1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8" name="Freeform 119"/>
              <p:cNvSpPr>
                <a:spLocks/>
              </p:cNvSpPr>
              <p:nvPr/>
            </p:nvSpPr>
            <p:spPr bwMode="auto">
              <a:xfrm>
                <a:off x="786" y="1285"/>
                <a:ext cx="285" cy="53"/>
              </a:xfrm>
              <a:custGeom>
                <a:avLst/>
                <a:gdLst>
                  <a:gd name="T0" fmla="*/ 283 w 285"/>
                  <a:gd name="T1" fmla="*/ 0 h 53"/>
                  <a:gd name="T2" fmla="*/ 285 w 285"/>
                  <a:gd name="T3" fmla="*/ 40 h 53"/>
                  <a:gd name="T4" fmla="*/ 3 w 285"/>
                  <a:gd name="T5" fmla="*/ 53 h 53"/>
                  <a:gd name="T6" fmla="*/ 0 w 285"/>
                  <a:gd name="T7" fmla="*/ 30 h 53"/>
                  <a:gd name="T8" fmla="*/ 283 w 285"/>
                  <a:gd name="T9" fmla="*/ 0 h 53"/>
                  <a:gd name="T10" fmla="*/ 283 w 285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5"/>
                  <a:gd name="T19" fmla="*/ 0 h 53"/>
                  <a:gd name="T20" fmla="*/ 285 w 28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5" h="53">
                    <a:moveTo>
                      <a:pt x="283" y="0"/>
                    </a:moveTo>
                    <a:lnTo>
                      <a:pt x="285" y="40"/>
                    </a:lnTo>
                    <a:lnTo>
                      <a:pt x="3" y="53"/>
                    </a:lnTo>
                    <a:lnTo>
                      <a:pt x="0" y="3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37929" name="Freeform 120"/>
              <p:cNvSpPr>
                <a:spLocks/>
              </p:cNvSpPr>
              <p:nvPr/>
            </p:nvSpPr>
            <p:spPr bwMode="auto">
              <a:xfrm>
                <a:off x="1340" y="1279"/>
                <a:ext cx="302" cy="295"/>
              </a:xfrm>
              <a:custGeom>
                <a:avLst/>
                <a:gdLst>
                  <a:gd name="T0" fmla="*/ 73 w 302"/>
                  <a:gd name="T1" fmla="*/ 0 h 295"/>
                  <a:gd name="T2" fmla="*/ 69 w 302"/>
                  <a:gd name="T3" fmla="*/ 12 h 295"/>
                  <a:gd name="T4" fmla="*/ 60 w 302"/>
                  <a:gd name="T5" fmla="*/ 43 h 295"/>
                  <a:gd name="T6" fmla="*/ 53 w 302"/>
                  <a:gd name="T7" fmla="*/ 89 h 295"/>
                  <a:gd name="T8" fmla="*/ 55 w 302"/>
                  <a:gd name="T9" fmla="*/ 142 h 295"/>
                  <a:gd name="T10" fmla="*/ 61 w 302"/>
                  <a:gd name="T11" fmla="*/ 169 h 295"/>
                  <a:gd name="T12" fmla="*/ 67 w 302"/>
                  <a:gd name="T13" fmla="*/ 183 h 295"/>
                  <a:gd name="T14" fmla="*/ 73 w 302"/>
                  <a:gd name="T15" fmla="*/ 195 h 295"/>
                  <a:gd name="T16" fmla="*/ 81 w 302"/>
                  <a:gd name="T17" fmla="*/ 207 h 295"/>
                  <a:gd name="T18" fmla="*/ 92 w 302"/>
                  <a:gd name="T19" fmla="*/ 219 h 295"/>
                  <a:gd name="T20" fmla="*/ 103 w 302"/>
                  <a:gd name="T21" fmla="*/ 231 h 295"/>
                  <a:gd name="T22" fmla="*/ 116 w 302"/>
                  <a:gd name="T23" fmla="*/ 242 h 295"/>
                  <a:gd name="T24" fmla="*/ 124 w 302"/>
                  <a:gd name="T25" fmla="*/ 247 h 295"/>
                  <a:gd name="T26" fmla="*/ 131 w 302"/>
                  <a:gd name="T27" fmla="*/ 252 h 295"/>
                  <a:gd name="T28" fmla="*/ 141 w 302"/>
                  <a:gd name="T29" fmla="*/ 255 h 295"/>
                  <a:gd name="T30" fmla="*/ 148 w 302"/>
                  <a:gd name="T31" fmla="*/ 260 h 295"/>
                  <a:gd name="T32" fmla="*/ 157 w 302"/>
                  <a:gd name="T33" fmla="*/ 265 h 295"/>
                  <a:gd name="T34" fmla="*/ 168 w 302"/>
                  <a:gd name="T35" fmla="*/ 267 h 295"/>
                  <a:gd name="T36" fmla="*/ 188 w 302"/>
                  <a:gd name="T37" fmla="*/ 276 h 295"/>
                  <a:gd name="T38" fmla="*/ 214 w 302"/>
                  <a:gd name="T39" fmla="*/ 280 h 295"/>
                  <a:gd name="T40" fmla="*/ 240 w 302"/>
                  <a:gd name="T41" fmla="*/ 284 h 295"/>
                  <a:gd name="T42" fmla="*/ 302 w 302"/>
                  <a:gd name="T43" fmla="*/ 289 h 295"/>
                  <a:gd name="T44" fmla="*/ 285 w 302"/>
                  <a:gd name="T45" fmla="*/ 291 h 295"/>
                  <a:gd name="T46" fmla="*/ 243 w 302"/>
                  <a:gd name="T47" fmla="*/ 295 h 295"/>
                  <a:gd name="T48" fmla="*/ 184 w 302"/>
                  <a:gd name="T49" fmla="*/ 295 h 295"/>
                  <a:gd name="T50" fmla="*/ 119 w 302"/>
                  <a:gd name="T51" fmla="*/ 284 h 295"/>
                  <a:gd name="T52" fmla="*/ 89 w 302"/>
                  <a:gd name="T53" fmla="*/ 273 h 295"/>
                  <a:gd name="T54" fmla="*/ 73 w 302"/>
                  <a:gd name="T55" fmla="*/ 267 h 295"/>
                  <a:gd name="T56" fmla="*/ 60 w 302"/>
                  <a:gd name="T57" fmla="*/ 260 h 295"/>
                  <a:gd name="T58" fmla="*/ 16 w 302"/>
                  <a:gd name="T59" fmla="*/ 213 h 295"/>
                  <a:gd name="T60" fmla="*/ 5 w 302"/>
                  <a:gd name="T61" fmla="*/ 182 h 295"/>
                  <a:gd name="T62" fmla="*/ 0 w 302"/>
                  <a:gd name="T63" fmla="*/ 142 h 295"/>
                  <a:gd name="T64" fmla="*/ 5 w 302"/>
                  <a:gd name="T65" fmla="*/ 95 h 295"/>
                  <a:gd name="T66" fmla="*/ 11 w 302"/>
                  <a:gd name="T67" fmla="*/ 67 h 295"/>
                  <a:gd name="T68" fmla="*/ 20 w 302"/>
                  <a:gd name="T69" fmla="*/ 39 h 295"/>
                  <a:gd name="T70" fmla="*/ 73 w 302"/>
                  <a:gd name="T71" fmla="*/ 0 h 295"/>
                  <a:gd name="T72" fmla="*/ 73 w 302"/>
                  <a:gd name="T73" fmla="*/ 0 h 2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295"/>
                  <a:gd name="T113" fmla="*/ 302 w 302"/>
                  <a:gd name="T114" fmla="*/ 295 h 29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295">
                    <a:moveTo>
                      <a:pt x="73" y="0"/>
                    </a:moveTo>
                    <a:lnTo>
                      <a:pt x="69" y="12"/>
                    </a:lnTo>
                    <a:lnTo>
                      <a:pt x="60" y="43"/>
                    </a:lnTo>
                    <a:lnTo>
                      <a:pt x="53" y="89"/>
                    </a:lnTo>
                    <a:lnTo>
                      <a:pt x="55" y="142"/>
                    </a:lnTo>
                    <a:lnTo>
                      <a:pt x="61" y="169"/>
                    </a:lnTo>
                    <a:lnTo>
                      <a:pt x="67" y="183"/>
                    </a:lnTo>
                    <a:lnTo>
                      <a:pt x="73" y="195"/>
                    </a:lnTo>
                    <a:lnTo>
                      <a:pt x="81" y="207"/>
                    </a:lnTo>
                    <a:lnTo>
                      <a:pt x="92" y="219"/>
                    </a:lnTo>
                    <a:lnTo>
                      <a:pt x="103" y="231"/>
                    </a:lnTo>
                    <a:lnTo>
                      <a:pt x="116" y="242"/>
                    </a:lnTo>
                    <a:lnTo>
                      <a:pt x="124" y="247"/>
                    </a:lnTo>
                    <a:lnTo>
                      <a:pt x="131" y="252"/>
                    </a:lnTo>
                    <a:lnTo>
                      <a:pt x="141" y="255"/>
                    </a:lnTo>
                    <a:lnTo>
                      <a:pt x="148" y="260"/>
                    </a:lnTo>
                    <a:lnTo>
                      <a:pt x="157" y="265"/>
                    </a:lnTo>
                    <a:lnTo>
                      <a:pt x="168" y="267"/>
                    </a:lnTo>
                    <a:lnTo>
                      <a:pt x="188" y="276"/>
                    </a:lnTo>
                    <a:lnTo>
                      <a:pt x="214" y="280"/>
                    </a:lnTo>
                    <a:lnTo>
                      <a:pt x="240" y="284"/>
                    </a:lnTo>
                    <a:lnTo>
                      <a:pt x="302" y="289"/>
                    </a:lnTo>
                    <a:lnTo>
                      <a:pt x="285" y="291"/>
                    </a:lnTo>
                    <a:lnTo>
                      <a:pt x="243" y="295"/>
                    </a:lnTo>
                    <a:lnTo>
                      <a:pt x="184" y="295"/>
                    </a:lnTo>
                    <a:lnTo>
                      <a:pt x="119" y="284"/>
                    </a:lnTo>
                    <a:lnTo>
                      <a:pt x="89" y="273"/>
                    </a:lnTo>
                    <a:lnTo>
                      <a:pt x="73" y="267"/>
                    </a:lnTo>
                    <a:lnTo>
                      <a:pt x="60" y="260"/>
                    </a:lnTo>
                    <a:lnTo>
                      <a:pt x="16" y="213"/>
                    </a:lnTo>
                    <a:lnTo>
                      <a:pt x="5" y="182"/>
                    </a:lnTo>
                    <a:lnTo>
                      <a:pt x="0" y="142"/>
                    </a:lnTo>
                    <a:lnTo>
                      <a:pt x="5" y="95"/>
                    </a:lnTo>
                    <a:lnTo>
                      <a:pt x="11" y="67"/>
                    </a:lnTo>
                    <a:lnTo>
                      <a:pt x="20" y="3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Calibri" pitchFamily="34" charset="0"/>
                </a:endParaRPr>
              </a:p>
            </p:txBody>
          </p:sp>
        </p:grpSp>
        <p:pic>
          <p:nvPicPr>
            <p:cNvPr id="37897" name="Picture 3" descr="C:\Users\Fflur\Pictures\Microsoft Clip Organizer\j0212927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2928935"/>
              <a:ext cx="3786214" cy="2960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9" name="Oval Callout 128"/>
          <p:cNvSpPr/>
          <p:nvPr/>
        </p:nvSpPr>
        <p:spPr>
          <a:xfrm>
            <a:off x="214282" y="2357430"/>
            <a:ext cx="3857652" cy="2357454"/>
          </a:xfrm>
          <a:prstGeom prst="wedgeEllipseCallout">
            <a:avLst>
              <a:gd name="adj1" fmla="val 125654"/>
              <a:gd name="adj2" fmla="val 3608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5" name="TextBox 129"/>
          <p:cNvSpPr txBox="1">
            <a:spLocks noChangeArrowheads="1"/>
          </p:cNvSpPr>
          <p:nvPr/>
        </p:nvSpPr>
        <p:spPr bwMode="auto">
          <a:xfrm>
            <a:off x="500063" y="2714625"/>
            <a:ext cx="35004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 b="1">
                <a:latin typeface="Comic Sans MS" pitchFamily="66" charset="0"/>
              </a:rPr>
              <a:t>Ydy, mae hi’n braf!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Callout 41"/>
          <p:cNvSpPr/>
          <p:nvPr/>
        </p:nvSpPr>
        <p:spPr>
          <a:xfrm>
            <a:off x="4786314" y="1714488"/>
            <a:ext cx="4000528" cy="3286148"/>
          </a:xfrm>
          <a:prstGeom prst="wedgeEllipseCallout">
            <a:avLst>
              <a:gd name="adj1" fmla="val -113993"/>
              <a:gd name="adj2" fmla="val -1212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5400" b="1">
                <a:solidFill>
                  <a:srgbClr val="FF0000"/>
                </a:solidFill>
                <a:latin typeface="Comic Sans MS" pitchFamily="66" charset="0"/>
              </a:rPr>
              <a:t>Ydy hi’n braf?</a:t>
            </a:r>
          </a:p>
        </p:txBody>
      </p:sp>
      <p:sp>
        <p:nvSpPr>
          <p:cNvPr id="38917" name="TextBox 129"/>
          <p:cNvSpPr txBox="1">
            <a:spLocks noChangeArrowheads="1"/>
          </p:cNvSpPr>
          <p:nvPr/>
        </p:nvSpPr>
        <p:spPr bwMode="auto">
          <a:xfrm>
            <a:off x="5072063" y="2214563"/>
            <a:ext cx="35004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5400" b="1">
                <a:latin typeface="Comic Sans MS" pitchFamily="66" charset="0"/>
              </a:rPr>
              <a:t>Nac ydy, mae hi’n wlyb!</a:t>
            </a:r>
          </a:p>
        </p:txBody>
      </p:sp>
      <p:pic>
        <p:nvPicPr>
          <p:cNvPr id="38918" name="Picture 3" descr="C:\Users\Fflur\Pictures\Microsoft Clip Organizer\j03546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2847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:\Users\Fflur\Pictures\Microsoft Clip Organizer\j0436568.jpg"/>
          <p:cNvPicPr>
            <a:picLocks noChangeAspect="1" noChangeArrowheads="1"/>
          </p:cNvPicPr>
          <p:nvPr/>
        </p:nvPicPr>
        <p:blipFill>
          <a:blip r:embed="rId2"/>
          <a:srcRect t="53195"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500313" y="0"/>
            <a:ext cx="4000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>
                <a:latin typeface="Calibri" pitchFamily="34" charset="0"/>
              </a:rPr>
              <a:t>Deialog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500063" y="1357313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800">
                <a:latin typeface="Calibri" pitchFamily="34" charset="0"/>
              </a:rPr>
              <a:t>Using the cards, go around the class to talk to your fellow </a:t>
            </a:r>
            <a:r>
              <a:rPr lang="en-GB" sz="4800" i="1">
                <a:latin typeface="Calibri" pitchFamily="34" charset="0"/>
              </a:rPr>
              <a:t>dysgwyr yn Gymraeg!</a:t>
            </a:r>
            <a:r>
              <a:rPr lang="en-GB" sz="4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C:\Users\Fflur\Pictures\Microsoft Clip Organizer\j039784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6143625"/>
            <a:ext cx="2857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C:\Users\Fflur\Pictures\Microsoft Clip Organizer\j039784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0"/>
            <a:ext cx="2857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C:\Users\Fflur\Pictures\Microsoft Clip Organizer\j03365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C:\Users\Fflur\Pictures\Microsoft Clip Organizer\j03365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28575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1928813" y="1143000"/>
            <a:ext cx="528637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latin typeface="Calibri" pitchFamily="34" charset="0"/>
              </a:rPr>
              <a:t>Gwaith Cartref</a:t>
            </a:r>
          </a:p>
          <a:p>
            <a:pPr algn="ctr"/>
            <a:endParaRPr lang="en-GB" sz="4400">
              <a:latin typeface="Calibri" pitchFamily="34" charset="0"/>
            </a:endParaRPr>
          </a:p>
          <a:p>
            <a:pPr algn="ctr"/>
            <a:r>
              <a:rPr lang="en-GB" sz="4400" b="1">
                <a:latin typeface="Calibri" pitchFamily="34" charset="0"/>
              </a:rPr>
              <a:t>Complete the diary by </a:t>
            </a:r>
            <a:r>
              <a:rPr lang="en-GB" sz="4400" b="1" i="1">
                <a:latin typeface="Calibri" pitchFamily="34" charset="0"/>
              </a:rPr>
              <a:t>wythnos nesaf, os gwelwch yn dda.</a:t>
            </a:r>
            <a:endParaRPr lang="en-GB" sz="4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73922" cy="618630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Wela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chi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wythnos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nesaf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Nos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da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987" name="Picture 3" descr="C:\Users\Fflur\Pictures\Microsoft Clip Organizer\j02839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714500"/>
            <a:ext cx="3733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C:\Users\Fflur\Pictures\Microsoft Clip Organizer\j01725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3"/>
            <a:ext cx="3071813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C:\Users\Fflur\Pictures\Microsoft Clip Organizer\j01725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3071813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7" descr="C:\Users\Fflur\Pictures\Microsoft Clip Organizer\j01725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357563"/>
            <a:ext cx="3071812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C:\Users\Fflur\Pictures\Microsoft Clip Organizer\j01725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1000125"/>
            <a:ext cx="30718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1000125" y="2214563"/>
            <a:ext cx="8001000" cy="1571625"/>
          </a:xfrm>
          <a:prstGeom prst="wedgeRectCallout">
            <a:avLst>
              <a:gd name="adj1" fmla="val -52086"/>
              <a:gd name="adj2" fmla="val 951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2" name="Picture 2" descr="C:\Users\Fflur\Pictures\Microsoft Clip Organizer\na02247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1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1538" y="2571744"/>
            <a:ext cx="788940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Sut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mae’r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tywydd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heddiw</a:t>
            </a: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857500" y="142875"/>
            <a:ext cx="4286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>
                <a:solidFill>
                  <a:srgbClr val="FF0000"/>
                </a:solidFill>
                <a:latin typeface="Comic Sans MS" pitchFamily="66" charset="0"/>
              </a:rPr>
              <a:t>Y cwestiwn</a:t>
            </a:r>
            <a:r>
              <a:rPr lang="en-GB" sz="480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1000125" y="4929188"/>
            <a:ext cx="814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omic Sans MS" pitchFamily="66" charset="0"/>
              </a:rPr>
              <a:t>What’s the weather like today?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143500" y="3929063"/>
            <a:ext cx="857250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14438"/>
            <a:ext cx="91440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omic Sans MS" pitchFamily="66" charset="0"/>
              </a:rPr>
              <a:t>‘It’ doesn’t exist </a:t>
            </a:r>
            <a:r>
              <a:rPr lang="en-GB" sz="3600" i="1">
                <a:latin typeface="Comic Sans MS" pitchFamily="66" charset="0"/>
              </a:rPr>
              <a:t>yn Gymraeg</a:t>
            </a:r>
            <a:r>
              <a:rPr lang="en-GB" sz="3600">
                <a:latin typeface="Comic Sans MS" pitchFamily="66" charset="0"/>
              </a:rPr>
              <a:t>, everything is either </a:t>
            </a:r>
          </a:p>
          <a:p>
            <a:pPr algn="ctr"/>
            <a:r>
              <a:rPr lang="en-GB" sz="3600">
                <a:solidFill>
                  <a:srgbClr val="0070C0"/>
                </a:solidFill>
                <a:latin typeface="Comic Sans MS" pitchFamily="66" charset="0"/>
              </a:rPr>
              <a:t>‘he’ </a:t>
            </a:r>
            <a:r>
              <a:rPr lang="en-GB" sz="3600" b="1">
                <a:solidFill>
                  <a:srgbClr val="0070C0"/>
                </a:solidFill>
                <a:latin typeface="Comic Sans MS" pitchFamily="66" charset="0"/>
              </a:rPr>
              <a:t>(‘fo’) </a:t>
            </a:r>
            <a:r>
              <a:rPr lang="en-GB" sz="3600">
                <a:latin typeface="Comic Sans MS" pitchFamily="66" charset="0"/>
              </a:rPr>
              <a:t>or </a:t>
            </a:r>
            <a:r>
              <a:rPr lang="en-GB" sz="3600">
                <a:solidFill>
                  <a:srgbClr val="FF0000"/>
                </a:solidFill>
                <a:latin typeface="Comic Sans MS" pitchFamily="66" charset="0"/>
              </a:rPr>
              <a:t>‘she’ </a:t>
            </a:r>
            <a:r>
              <a:rPr lang="en-GB" sz="3600" b="1">
                <a:solidFill>
                  <a:srgbClr val="FF0000"/>
                </a:solidFill>
                <a:latin typeface="Comic Sans MS" pitchFamily="66" charset="0"/>
              </a:rPr>
              <a:t>(‘hi’).</a:t>
            </a:r>
          </a:p>
          <a:p>
            <a:pPr algn="ctr"/>
            <a:endParaRPr lang="en-GB" sz="3600">
              <a:latin typeface="Comic Sans MS" pitchFamily="66" charset="0"/>
            </a:endParaRPr>
          </a:p>
          <a:p>
            <a:pPr algn="ctr"/>
            <a:endParaRPr lang="en-GB" sz="3600">
              <a:latin typeface="Comic Sans MS" pitchFamily="66" charset="0"/>
            </a:endParaRPr>
          </a:p>
          <a:p>
            <a:pPr algn="ctr"/>
            <a:r>
              <a:rPr lang="en-GB" sz="3600">
                <a:latin typeface="Comic Sans MS" pitchFamily="66" charset="0"/>
              </a:rPr>
              <a:t>The weather </a:t>
            </a:r>
            <a:r>
              <a:rPr lang="en-GB" sz="3600" i="1">
                <a:latin typeface="Comic Sans MS" pitchFamily="66" charset="0"/>
              </a:rPr>
              <a:t>(tywydd) </a:t>
            </a:r>
            <a:r>
              <a:rPr lang="en-GB" sz="3600">
                <a:latin typeface="Comic Sans MS" pitchFamily="66" charset="0"/>
              </a:rPr>
              <a:t>is </a:t>
            </a:r>
            <a:r>
              <a:rPr lang="en-GB" sz="3600">
                <a:solidFill>
                  <a:srgbClr val="FF0000"/>
                </a:solidFill>
                <a:latin typeface="Comic Sans MS" pitchFamily="66" charset="0"/>
              </a:rPr>
              <a:t>feminine</a:t>
            </a:r>
            <a:r>
              <a:rPr lang="en-GB" sz="3600">
                <a:latin typeface="Comic Sans MS" pitchFamily="66" charset="0"/>
              </a:rPr>
              <a:t>.</a:t>
            </a:r>
          </a:p>
          <a:p>
            <a:endParaRPr lang="en-GB" sz="3200">
              <a:latin typeface="Comic Sans MS" pitchFamily="66" charset="0"/>
            </a:endParaRPr>
          </a:p>
          <a:p>
            <a:endParaRPr lang="en-GB" sz="3200">
              <a:latin typeface="Comic Sans MS" pitchFamily="66" charset="0"/>
            </a:endParaRPr>
          </a:p>
          <a:p>
            <a:endParaRPr lang="en-GB" sz="3200">
              <a:latin typeface="Comic Sans MS" pitchFamily="66" charset="0"/>
            </a:endParaRPr>
          </a:p>
          <a:p>
            <a:endParaRPr lang="en-GB" sz="3200" i="1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1802" y="0"/>
            <a:ext cx="285982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 </a:t>
            </a:r>
            <a:r>
              <a:rPr lang="en-US" sz="54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tywydd</a:t>
            </a:r>
            <a:endParaRPr lang="en-US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7" name="Picture 5" descr="C:\Users\Fflur\Pictures\Microsoft Clip Organizer\j0440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Fflur\Pictures\Microsoft Clip Organizer\j035509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0688"/>
            <a:ext cx="9144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5400">
                <a:solidFill>
                  <a:srgbClr val="FF0000"/>
                </a:solidFill>
                <a:latin typeface="Comic Sans MS" pitchFamily="66" charset="0"/>
              </a:rPr>
              <a:t>Yr Ateb: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0250" y="1500188"/>
            <a:ext cx="6500813" cy="2800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b="1" dirty="0"/>
              <a:t>Mae </a:t>
            </a:r>
            <a:r>
              <a:rPr lang="en-GB" sz="8800" b="1" dirty="0" err="1"/>
              <a:t>hi’n</a:t>
            </a:r>
            <a:r>
              <a:rPr lang="en-GB" sz="8800" b="1" dirty="0"/>
              <a:t> ...... </a:t>
            </a:r>
            <a:r>
              <a:rPr lang="en-GB" sz="8800" dirty="0"/>
              <a:t>= It’s ......</a:t>
            </a:r>
            <a:endParaRPr lang="en-GB" sz="8800" dirty="0"/>
          </a:p>
        </p:txBody>
      </p:sp>
      <p:pic>
        <p:nvPicPr>
          <p:cNvPr id="17412" name="Picture 3" descr="C:\Users\Fflur\Pictures\Microsoft Clip Organizer\j007870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00125"/>
            <a:ext cx="1928812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latin typeface="Comic Sans MS" pitchFamily="66" charset="0"/>
              </a:rPr>
              <a:t>Mae hi’n braf.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0" y="6286500"/>
            <a:ext cx="9001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fine/nice</a:t>
            </a:r>
            <a:r>
              <a:rPr lang="en-GB" sz="3200">
                <a:latin typeface="Calibri" pitchFamily="34" charset="0"/>
              </a:rPr>
              <a:t>.</a:t>
            </a:r>
          </a:p>
        </p:txBody>
      </p:sp>
      <p:pic>
        <p:nvPicPr>
          <p:cNvPr id="18436" name="Picture 6" descr="C:\Users\Fflur\Pictures\Microsoft Clip Organizer\j029704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357313"/>
            <a:ext cx="46434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600" b="1">
                <a:latin typeface="Comic Sans MS" pitchFamily="66" charset="0"/>
              </a:rPr>
              <a:t>Mae hi’n sych.</a:t>
            </a:r>
          </a:p>
        </p:txBody>
      </p:sp>
      <p:pic>
        <p:nvPicPr>
          <p:cNvPr id="19459" name="Picture 2" descr="C:\Users\Fflur\Pictures\Microsoft Clip Organizer\j043556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285875"/>
            <a:ext cx="66436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62150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dry.</a:t>
            </a:r>
          </a:p>
        </p:txBody>
      </p:sp>
      <p:pic>
        <p:nvPicPr>
          <p:cNvPr id="19461" name="Picture 5" descr="C:\Users\Fflur\Pictures\Microsoft Clip Organizer\AG00629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1143000"/>
            <a:ext cx="12096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6000" b="1">
                <a:solidFill>
                  <a:srgbClr val="FF0000"/>
                </a:solidFill>
                <a:latin typeface="Comic Sans MS" pitchFamily="66" charset="0"/>
              </a:rPr>
              <a:t>Mae hi’n boeth.</a:t>
            </a:r>
          </a:p>
        </p:txBody>
      </p:sp>
      <p:pic>
        <p:nvPicPr>
          <p:cNvPr id="20483" name="Picture 2" descr="C:\Users\Fflur\Pictures\Microsoft Clip Organizer\AG00615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041400"/>
            <a:ext cx="3857625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Fflur\Pictures\Microsoft Clip Organizer\j041362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857625"/>
            <a:ext cx="150495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500313" y="6211888"/>
            <a:ext cx="3714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>
                <a:latin typeface="Calibri" pitchFamily="34" charset="0"/>
              </a:rPr>
              <a:t>It’s hot.</a:t>
            </a:r>
          </a:p>
        </p:txBody>
      </p:sp>
      <p:pic>
        <p:nvPicPr>
          <p:cNvPr id="20486" name="Picture 5" descr="C:\Users\Fflur\Pictures\Microsoft Clip Organizer\na02124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96134">
            <a:off x="5595144" y="2763044"/>
            <a:ext cx="1158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C:\Users\Fflur\Pictures\Microsoft Clip Organizer\na02124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344154">
            <a:off x="4654550" y="1225550"/>
            <a:ext cx="127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C:\Users\Fflur\Pictures\Microsoft Clip Organizer\na02124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28742">
            <a:off x="3495676" y="1924050"/>
            <a:ext cx="93662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+mn-cs"/>
              </a:rPr>
              <a:t>Mae </a:t>
            </a:r>
            <a:r>
              <a:rPr lang="en-GB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+mn-cs"/>
              </a:rPr>
              <a:t>hi’n</a:t>
            </a:r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+mn-cs"/>
              </a:rPr>
              <a:t> </a:t>
            </a:r>
            <a:r>
              <a:rPr lang="en-GB" sz="6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+mn-cs"/>
              </a:rPr>
              <a:t>chwythu</a:t>
            </a:r>
            <a:r>
              <a:rPr lang="en-GB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cs typeface="+mn-cs"/>
              </a:rPr>
              <a:t>.</a:t>
            </a:r>
            <a:endParaRPr lang="en-GB" sz="60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1507" name="Picture 2" descr="C:\Users\Fflur\Pictures\Microsoft Clip Organizer\AG00435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14313"/>
            <a:ext cx="542925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714625" y="6334125"/>
            <a:ext cx="36433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It’s windy.</a:t>
            </a:r>
          </a:p>
        </p:txBody>
      </p:sp>
      <p:pic>
        <p:nvPicPr>
          <p:cNvPr id="21509" name="Picture 4" descr="C:\Users\Fflur\Pictures\Microsoft Clip Organizer\na00387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5143500"/>
            <a:ext cx="168116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310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Arial</vt:lpstr>
      <vt:lpstr>Comic Sans MS</vt:lpstr>
      <vt:lpstr>AlaskanNights</vt:lpstr>
      <vt:lpstr>AbcPhonicsOne</vt:lpstr>
      <vt:lpstr>Kristen ITC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Fflur</dc:creator>
  <cp:lastModifiedBy>Welsh Joint Education Committee</cp:lastModifiedBy>
  <cp:revision>100</cp:revision>
  <dcterms:created xsi:type="dcterms:W3CDTF">2009-10-21T13:06:20Z</dcterms:created>
  <dcterms:modified xsi:type="dcterms:W3CDTF">2011-05-10T11:53:58Z</dcterms:modified>
</cp:coreProperties>
</file>